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 id="2147484743" r:id="rId3"/>
  </p:sldMasterIdLst>
  <p:notesMasterIdLst>
    <p:notesMasterId r:id="rId42"/>
  </p:notesMasterIdLst>
  <p:handoutMasterIdLst>
    <p:handoutMasterId r:id="rId43"/>
  </p:handoutMasterIdLst>
  <p:sldIdLst>
    <p:sldId id="670" r:id="rId4"/>
    <p:sldId id="1719" r:id="rId5"/>
    <p:sldId id="1670" r:id="rId6"/>
    <p:sldId id="3125" r:id="rId7"/>
    <p:sldId id="3128" r:id="rId8"/>
    <p:sldId id="3165" r:id="rId9"/>
    <p:sldId id="3166" r:id="rId10"/>
    <p:sldId id="3167" r:id="rId11"/>
    <p:sldId id="3155" r:id="rId12"/>
    <p:sldId id="3168" r:id="rId13"/>
    <p:sldId id="3132" r:id="rId14"/>
    <p:sldId id="3124" r:id="rId15"/>
    <p:sldId id="3129" r:id="rId16"/>
    <p:sldId id="3159" r:id="rId17"/>
    <p:sldId id="3169" r:id="rId18"/>
    <p:sldId id="3170" r:id="rId19"/>
    <p:sldId id="3171" r:id="rId20"/>
    <p:sldId id="3133" r:id="rId21"/>
    <p:sldId id="3126" r:id="rId22"/>
    <p:sldId id="3130" r:id="rId23"/>
    <p:sldId id="3172" r:id="rId24"/>
    <p:sldId id="3173" r:id="rId25"/>
    <p:sldId id="3174" r:id="rId26"/>
    <p:sldId id="3175" r:id="rId27"/>
    <p:sldId id="3135" r:id="rId28"/>
    <p:sldId id="3127" r:id="rId29"/>
    <p:sldId id="3131" r:id="rId30"/>
    <p:sldId id="3162" r:id="rId31"/>
    <p:sldId id="3176" r:id="rId32"/>
    <p:sldId id="3178" r:id="rId33"/>
    <p:sldId id="3179" r:id="rId34"/>
    <p:sldId id="3134" r:id="rId35"/>
    <p:sldId id="1896" r:id="rId36"/>
    <p:sldId id="3136" r:id="rId37"/>
    <p:sldId id="3153" r:id="rId38"/>
    <p:sldId id="3137" r:id="rId39"/>
    <p:sldId id="689" r:id="rId40"/>
    <p:sldId id="1884" r:id="rId4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rainer Presentation Brief" id="{E9D1FD4D-DAAF-4829-BBBC-AD8AC9ACFE8A}">
          <p14:sldIdLst>
            <p14:sldId id="670"/>
          </p14:sldIdLst>
        </p14:section>
        <p14:section name="Module Content" id="{A073DAE3-B461-442F-A3D3-6642BD875E45}">
          <p14:sldIdLst>
            <p14:sldId id="1719"/>
            <p14:sldId id="1670"/>
            <p14:sldId id="3125"/>
            <p14:sldId id="3128"/>
            <p14:sldId id="3165"/>
            <p14:sldId id="3166"/>
            <p14:sldId id="3167"/>
            <p14:sldId id="3155"/>
            <p14:sldId id="3168"/>
            <p14:sldId id="3132"/>
            <p14:sldId id="3124"/>
            <p14:sldId id="3129"/>
            <p14:sldId id="3159"/>
            <p14:sldId id="3169"/>
            <p14:sldId id="3170"/>
            <p14:sldId id="3171"/>
            <p14:sldId id="3133"/>
            <p14:sldId id="3126"/>
            <p14:sldId id="3130"/>
            <p14:sldId id="3172"/>
            <p14:sldId id="3173"/>
            <p14:sldId id="3174"/>
            <p14:sldId id="3175"/>
            <p14:sldId id="3135"/>
            <p14:sldId id="3127"/>
            <p14:sldId id="3131"/>
            <p14:sldId id="3162"/>
            <p14:sldId id="3176"/>
            <p14:sldId id="3178"/>
            <p14:sldId id="3179"/>
            <p14:sldId id="3134"/>
          </p14:sldIdLst>
        </p14:section>
        <p14:section name="Lab Content" id="{DED81072-52AB-4250-8920-201B3C5D2D2E}">
          <p14:sldIdLst>
            <p14:sldId id="1896"/>
            <p14:sldId id="3136"/>
            <p14:sldId id="3153"/>
            <p14:sldId id="3137"/>
          </p14:sldIdLst>
        </p14:section>
        <p14:section name="Module Closedown" id="{BB4A27EB-B3C3-4E4C-B5FE-2131BA0AA278}">
          <p14:sldIdLst>
            <p14:sldId id="689"/>
            <p14:sldId id="18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6EF"/>
    <a:srgbClr val="0078D4"/>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45" autoAdjust="0"/>
    <p:restoredTop sz="87193" autoAdjust="0"/>
  </p:normalViewPr>
  <p:slideViewPr>
    <p:cSldViewPr snapToGrid="0">
      <p:cViewPr varScale="1">
        <p:scale>
          <a:sx n="82" d="100"/>
          <a:sy n="82" d="100"/>
        </p:scale>
        <p:origin x="69" y="20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4/6/2019 12:33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4/5/2019 10:58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1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2541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397844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4/5/2019 10:58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05918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165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4/5/2019 10:58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39425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22276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21395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552165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025298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4/5/2019 10:58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066152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7765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4/5/2019 10:58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4/5/2019 10:58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240315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a:t>
            </a:r>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542736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265194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995418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730760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12447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2256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4/5/2019 10:58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70673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812973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4/5/2019 10:58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08583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570323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4/5/2019 10:58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298588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42453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43768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47360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F796C4-59AC-49C8-9AC8-CB17BFE2E00D}" type="slidenum">
              <a:rPr kumimoji="0" lang="en-US" sz="1800" b="0" i="0" u="none" strike="noStrike" kern="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6" name="Notes Placeholder 5"/>
          <p:cNvSpPr>
            <a:spLocks noGrp="1"/>
          </p:cNvSpPr>
          <p:nvPr>
            <p:ph type="body" idx="1"/>
          </p:nvPr>
        </p:nvSpPr>
        <p:spPr/>
        <p:txBody>
          <a:bodyPr/>
          <a:lstStyle/>
          <a:p>
            <a:endParaRPr lang="en-US" sz="800" kern="1200" dirty="0">
              <a:solidFill>
                <a:schemeClr val="tx1"/>
              </a:solidFill>
              <a:effectLst/>
              <a:ea typeface="+mn-ea"/>
            </a:endParaRPr>
          </a:p>
        </p:txBody>
      </p:sp>
      <p:sp>
        <p:nvSpPr>
          <p:cNvPr id="7" name="Slide Image Placeholder 6"/>
          <p:cNvSpPr>
            <a:spLocks noGrp="1" noRot="1" noChangeAspect="1"/>
          </p:cNvSpPr>
          <p:nvPr>
            <p:ph type="sldImg"/>
          </p:nvPr>
        </p:nvSpPr>
        <p:spPr>
          <a:xfrm>
            <a:off x="3581400" y="236538"/>
            <a:ext cx="3294063" cy="1854200"/>
          </a:xfrm>
        </p:spPr>
      </p:sp>
    </p:spTree>
    <p:extLst>
      <p:ext uri="{BB962C8B-B14F-4D97-AF65-F5344CB8AC3E}">
        <p14:creationId xmlns:p14="http://schemas.microsoft.com/office/powerpoint/2010/main" val="351046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4/5/2019 10:58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81957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08920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23001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990467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a:t>
            </a:r>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129044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55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2.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5.xml"/><Relationship Id="rId7" Type="http://schemas.openxmlformats.org/officeDocument/2006/relationships/image" Target="../media/image6.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3.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 id="214748474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nam06.safelinks.protection.outlook.com/?url=https%3A%2F%2Ftrainingsupport.microsoft.com%2Fen-us%2Ftcmct%2Fforum%2Ftcmct_moc%3Fsort%3DLastReplyDate%26dir%3DDesc%26tab%3DAll%26status%3Dall%26mod%3D%26modAge%3D%26advFil%3D%26postedAfter%3D%26postedBefore%3D%26threadType%3Dall%26isFilterExpanded%3Dfalse%26page%3D1&amp;data=02%7C01%7CChris.TestaONeill%40microsoft.com%7Ccfa9101d3ba74627e08208d6ad549762%7C72f988bf86f141af91ab2d7cd011db47%7C1%7C0%7C636886976186151298&amp;sdata=bDMjl%2F2yf%2B49eop2t28QnpdZ7IeZrvxqPJK3BW%2BTq%2Bs%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6.xml"/><Relationship Id="rId1" Type="http://schemas.openxmlformats.org/officeDocument/2006/relationships/slideLayout" Target="../slideLayouts/slideLayout55.xml"/><Relationship Id="rId4" Type="http://schemas.openxmlformats.org/officeDocument/2006/relationships/hyperlink" Target="https://docs.microsoft.com/en-us/azure/cosmos-db/whitepaper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55.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54715"/>
            <a:ext cx="11655840" cy="553998"/>
          </a:xfrm>
        </p:spPr>
        <p:txBody>
          <a:bodyPr/>
          <a:lstStyle/>
          <a:p>
            <a:r>
              <a:rPr lang="en-US" dirty="0"/>
              <a:t>Presentation brief for MCT’s</a:t>
            </a:r>
          </a:p>
        </p:txBody>
      </p:sp>
      <p:sp>
        <p:nvSpPr>
          <p:cNvPr id="3" name="Slide Number Placeholder 2"/>
          <p:cNvSpPr>
            <a:spLocks noGrp="1"/>
          </p:cNvSpPr>
          <p:nvPr>
            <p:ph type="sldNum" sz="quarter" idx="4294967295"/>
          </p:nvPr>
        </p:nvSpPr>
        <p:spPr>
          <a:xfrm>
            <a:off x="11430002" y="6553200"/>
            <a:ext cx="761999" cy="304801"/>
          </a:xfrm>
          <a:prstGeom prst="rect">
            <a:avLst/>
          </a:prstGeom>
        </p:spPr>
        <p:txBody>
          <a:bodyPr vert="horz" lIns="91440" tIns="45720" rIns="91440" bIns="45720" rtlCol="0" anchor="ctr"/>
          <a:lstStyle>
            <a:defPPr>
              <a:defRPr lang="en-US"/>
            </a:defPPr>
            <a:lvl1pPr marL="0" algn="r" defTabSz="914367" rtl="0" eaLnBrk="1" latinLnBrk="0" hangingPunct="1">
              <a:defRPr sz="800" kern="1200">
                <a:solidFill>
                  <a:schemeClr val="tx1"/>
                </a:solidFill>
                <a:latin typeface="Segoe UI" pitchFamily="34" charset="0"/>
                <a:ea typeface="Segoe UI" pitchFamily="34" charset="0"/>
                <a:cs typeface="Segoe UI"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lang="en-US" smtClean="0">
                <a:solidFill>
                  <a:srgbClr val="505050"/>
                </a:solidFill>
              </a:rPr>
              <a:pPr defTabSz="1088078"/>
              <a:t>1</a:t>
            </a:fld>
            <a:endParaRPr kumimoji="0" sz="800" b="0" i="0" u="none" strike="noStrike" kern="1200" cap="none" spc="0" normalizeH="0" baseline="0" noProof="0" dirty="0">
              <a:ln>
                <a:noFill/>
              </a:ln>
              <a:solidFill>
                <a:srgbClr val="FFFFFF">
                  <a:tint val="75000"/>
                </a:srgbClr>
              </a:solidFill>
              <a:effectLst/>
              <a:uLnTx/>
              <a:uFillTx/>
              <a:latin typeface="Segoe UI" pitchFamily="34" charset="0"/>
              <a:cs typeface="Segoe UI"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8699485"/>
              </p:ext>
            </p:extLst>
          </p:nvPr>
        </p:nvGraphicFramePr>
        <p:xfrm>
          <a:off x="457150" y="953215"/>
          <a:ext cx="11467932" cy="5379524"/>
        </p:xfrm>
        <a:graphic>
          <a:graphicData uri="http://schemas.openxmlformats.org/drawingml/2006/table">
            <a:tbl>
              <a:tblPr firstCol="1" bandRow="1">
                <a:tableStyleId>{5940675A-B579-460E-94D1-54222C63F5DA}</a:tableStyleId>
              </a:tblPr>
              <a:tblGrid>
                <a:gridCol w="2233653">
                  <a:extLst>
                    <a:ext uri="{9D8B030D-6E8A-4147-A177-3AD203B41FA5}">
                      <a16:colId xmlns:a16="http://schemas.microsoft.com/office/drawing/2014/main" val="521994573"/>
                    </a:ext>
                  </a:extLst>
                </a:gridCol>
                <a:gridCol w="9234279">
                  <a:extLst>
                    <a:ext uri="{9D8B030D-6E8A-4147-A177-3AD203B41FA5}">
                      <a16:colId xmlns:a16="http://schemas.microsoft.com/office/drawing/2014/main" val="877741773"/>
                    </a:ext>
                  </a:extLst>
                </a:gridCol>
              </a:tblGrid>
              <a:tr h="452971">
                <a:tc>
                  <a:txBody>
                    <a:bodyPr/>
                    <a:lstStyle/>
                    <a:p>
                      <a:pPr algn="r"/>
                      <a:r>
                        <a:rPr lang="en-US" sz="1400" dirty="0">
                          <a:solidFill>
                            <a:schemeClr val="tx1">
                              <a:lumMod val="85000"/>
                            </a:schemeClr>
                          </a:solidFill>
                        </a:rPr>
                        <a:t>Title of presentation</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b="0" kern="1200" dirty="0">
                          <a:solidFill>
                            <a:schemeClr val="tx1">
                              <a:lumMod val="85000"/>
                            </a:schemeClr>
                          </a:solidFill>
                          <a:latin typeface="+mn-lt"/>
                          <a:ea typeface="+mn-ea"/>
                          <a:cs typeface="+mn-cs"/>
                        </a:rPr>
                        <a:t>Building Globally Distributed Databases with Cosmos DB.</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6353104"/>
                  </a:ext>
                </a:extLst>
              </a:tr>
              <a:tr h="452971">
                <a:tc>
                  <a:txBody>
                    <a:bodyPr/>
                    <a:lstStyle/>
                    <a:p>
                      <a:pPr algn="r"/>
                      <a:r>
                        <a:rPr lang="en-US" sz="1400" dirty="0">
                          <a:solidFill>
                            <a:schemeClr val="tx1">
                              <a:lumMod val="85000"/>
                            </a:schemeClr>
                          </a:solidFill>
                        </a:rPr>
                        <a:t>Presentation\Lab</a:t>
                      </a:r>
                      <a:r>
                        <a:rPr lang="en-US" sz="1400" baseline="0" dirty="0">
                          <a:solidFill>
                            <a:schemeClr val="tx1">
                              <a:lumMod val="85000"/>
                            </a:schemeClr>
                          </a:solidFill>
                        </a:rPr>
                        <a:t> length</a:t>
                      </a:r>
                      <a:r>
                        <a:rPr lang="en-US" sz="1400" dirty="0">
                          <a:solidFill>
                            <a:schemeClr val="tx1">
                              <a:lumMod val="85000"/>
                            </a:schemeClr>
                          </a:solidFill>
                        </a:rPr>
                        <a:t> </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Presentation: 40 - 45 minutes.        Lab: 40 - 45 minutes. </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9311162"/>
                  </a:ext>
                </a:extLst>
              </a:tr>
              <a:tr h="452971">
                <a:tc>
                  <a:txBody>
                    <a:bodyPr/>
                    <a:lstStyle/>
                    <a:p>
                      <a:pPr algn="r"/>
                      <a:r>
                        <a:rPr lang="en-US" sz="1400" kern="1200" dirty="0">
                          <a:solidFill>
                            <a:schemeClr val="tx1">
                              <a:lumMod val="85000"/>
                            </a:schemeClr>
                          </a:solidFill>
                        </a:rPr>
                        <a:t>Audience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Data Professionals, Data Architects, Business Intelligence Professionals, Developers.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3134992"/>
                  </a:ext>
                </a:extLst>
              </a:tr>
              <a:tr h="1140230">
                <a:tc>
                  <a:txBody>
                    <a:bodyPr/>
                    <a:lstStyle/>
                    <a:p>
                      <a:pPr algn="r"/>
                      <a:r>
                        <a:rPr lang="en-US" sz="1400" kern="1200" dirty="0">
                          <a:solidFill>
                            <a:schemeClr val="tx1">
                              <a:lumMod val="85000"/>
                            </a:schemeClr>
                          </a:solidFill>
                        </a:rPr>
                        <a:t>Purpose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To understand the capabilities of Cosmos DB and how it can help provide global scale of data.</a:t>
                      </a:r>
                    </a:p>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How to insert and query data and see an example of an application that interacts with Cosmos DB.</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6113916"/>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(think)</a:t>
                      </a:r>
                      <a:br>
                        <a:rPr lang="en-US" sz="12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key takeaways</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dirty="0">
                          <a:solidFill>
                            <a:schemeClr val="tx1">
                              <a:lumMod val="85000"/>
                            </a:schemeClr>
                          </a:solidFill>
                          <a:cs typeface="Segoe UI" pitchFamily="34" charset="0"/>
                        </a:rPr>
                        <a:t>The student should understand that Cosmos DB supports multiple programming models.</a:t>
                      </a:r>
                      <a:endParaRPr lang="en-US" sz="1200" baseline="0" dirty="0">
                        <a:solidFill>
                          <a:schemeClr val="tx1">
                            <a:lumMod val="85000"/>
                          </a:schemeClr>
                        </a:solidFill>
                        <a:cs typeface="Segoe UI" pitchFamily="34" charset="0"/>
                      </a:endParaRPr>
                    </a:p>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baseline="0" dirty="0">
                          <a:solidFill>
                            <a:schemeClr val="tx1">
                              <a:lumMod val="85000"/>
                            </a:schemeClr>
                          </a:solidFill>
                          <a:cs typeface="Segoe UI" pitchFamily="34" charset="0"/>
                        </a:rPr>
                        <a:t>The student should be clear that Cosmos DB provides a high performing database at global scale.</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4945262"/>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(feel)</a:t>
                      </a:r>
                      <a:br>
                        <a:rPr lang="en-US" sz="24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desired</a:t>
                      </a:r>
                      <a:r>
                        <a:rPr lang="en-US" sz="1200" baseline="0" dirty="0">
                          <a:solidFill>
                            <a:schemeClr val="bg1"/>
                          </a:solidFill>
                          <a:latin typeface="+mn-lt"/>
                          <a:cs typeface="Segoe UI" pitchFamily="34" charset="0"/>
                        </a:rPr>
                        <a:t> </a:t>
                      </a:r>
                      <a:r>
                        <a:rPr lang="en-US" sz="1200" dirty="0">
                          <a:solidFill>
                            <a:schemeClr val="bg1"/>
                          </a:solidFill>
                          <a:latin typeface="+mn-lt"/>
                          <a:cs typeface="Segoe UI" pitchFamily="34" charset="0"/>
                        </a:rPr>
                        <a:t>mindset</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indent="-233363" defTabSz="684951" eaLnBrk="0" fontAlgn="base" hangingPunct="0">
                        <a:lnSpc>
                          <a:spcPct val="90000"/>
                        </a:lnSpc>
                        <a:spcBef>
                          <a:spcPct val="30000"/>
                        </a:spcBef>
                        <a:spcAft>
                          <a:spcPct val="0"/>
                        </a:spcAft>
                        <a:buClr>
                          <a:srgbClr val="FFC000"/>
                        </a:buClr>
                        <a:buSzPct val="90000"/>
                        <a:buFont typeface="+mj-lt"/>
                        <a:buAutoNum type="arabicParenR"/>
                      </a:pPr>
                      <a:r>
                        <a:rPr lang="en-US" altLang="ja-JP" sz="1200" dirty="0">
                          <a:solidFill>
                            <a:schemeClr val="tx1">
                              <a:lumMod val="85000"/>
                            </a:schemeClr>
                          </a:solidFill>
                          <a:cs typeface="Segoe UI" pitchFamily="34" charset="0"/>
                        </a:rPr>
                        <a:t>The student should feel that they are able to clearly describe Cosmos DB to colleagues at work.</a:t>
                      </a:r>
                    </a:p>
                    <a:p>
                      <a:pPr marL="238125" indent="-233363" defTabSz="684951" eaLnBrk="0" fontAlgn="base" hangingPunct="0">
                        <a:lnSpc>
                          <a:spcPct val="90000"/>
                        </a:lnSpc>
                        <a:spcBef>
                          <a:spcPct val="30000"/>
                        </a:spcBef>
                        <a:spcAft>
                          <a:spcPct val="0"/>
                        </a:spcAft>
                        <a:buClr>
                          <a:srgbClr val="FFC000"/>
                        </a:buClr>
                        <a:buSzPct val="90000"/>
                        <a:buFont typeface="+mj-lt"/>
                        <a:buAutoNum type="arabicParenR"/>
                      </a:pPr>
                      <a:r>
                        <a:rPr lang="en-US" altLang="ja-JP" sz="1200" dirty="0">
                          <a:solidFill>
                            <a:schemeClr val="tx1">
                              <a:lumMod val="85000"/>
                            </a:schemeClr>
                          </a:solidFill>
                          <a:cs typeface="Segoe UI" pitchFamily="34" charset="0"/>
                        </a:rPr>
                        <a:t>The student should feel that they show people where Cosmos DB can scale globally.</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067507"/>
                  </a:ext>
                </a:extLst>
              </a:tr>
              <a:tr h="835446">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(do)</a:t>
                      </a:r>
                      <a:br>
                        <a:rPr lang="en-US" sz="1200" dirty="0">
                          <a:solidFill>
                            <a:schemeClr val="bg1"/>
                          </a:solidFill>
                          <a:cs typeface="Segoe UI" pitchFamily="34" charset="0"/>
                        </a:rPr>
                      </a:br>
                      <a:r>
                        <a:rPr lang="en-US" sz="1200" dirty="0">
                          <a:solidFill>
                            <a:schemeClr val="bg1"/>
                          </a:solidFill>
                          <a:latin typeface="+mn-lt"/>
                          <a:cs typeface="Segoe UI" pitchFamily="34" charset="0"/>
                        </a:rPr>
                        <a:t>Student outcomes</a:t>
                      </a:r>
                      <a:endParaRPr lang="en-US" sz="1200" dirty="0">
                        <a:solidFill>
                          <a:schemeClr val="bg1"/>
                        </a:solidFill>
                        <a:latin typeface="Segoe UI Light" pitchFamily="34" charset="0"/>
                        <a:cs typeface="Segoe UI" pitchFamily="34" charset="0"/>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able to provision Cosmos DB.</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able to work with the SQL API and understand the concepts of other programming models.</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students should be able to enable read and write replicas of a Cosmos DB database.</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3862524"/>
                  </a:ext>
                </a:extLst>
              </a:tr>
              <a:tr h="452971">
                <a:tc>
                  <a:txBody>
                    <a:bodyPr/>
                    <a:lstStyle/>
                    <a:p>
                      <a:pPr algn="r"/>
                      <a:r>
                        <a:rPr lang="en-US" sz="1400" b="0" kern="1200" dirty="0">
                          <a:solidFill>
                            <a:schemeClr val="tx1">
                              <a:lumMod val="85000"/>
                            </a:schemeClr>
                          </a:solidFill>
                          <a:latin typeface="+mn-lt"/>
                          <a:ea typeface="+mn-ea"/>
                          <a:cs typeface="+mn-cs"/>
                        </a:rPr>
                        <a:t>More information</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816188" rtl="0" eaLnBrk="1" fontAlgn="auto" latinLnBrk="0" hangingPunct="1">
                        <a:lnSpc>
                          <a:spcPct val="100000"/>
                        </a:lnSpc>
                        <a:spcBef>
                          <a:spcPts val="0"/>
                        </a:spcBef>
                        <a:spcAft>
                          <a:spcPts val="0"/>
                        </a:spcAft>
                        <a:buClrTx/>
                        <a:buSzTx/>
                        <a:buFontTx/>
                        <a:buNone/>
                        <a:tabLst/>
                        <a:defRPr/>
                      </a:pPr>
                      <a:r>
                        <a:rPr lang="en-US" sz="1200" baseline="0" dirty="0">
                          <a:solidFill>
                            <a:schemeClr val="tx1">
                              <a:lumMod val="85000"/>
                            </a:schemeClr>
                          </a:solidFill>
                        </a:rPr>
                        <a:t>For MCT course feedback, visit </a:t>
                      </a:r>
                      <a:r>
                        <a:rPr lang="en-US" sz="1200" b="0"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Microsoft Official Courseware forum</a:t>
                      </a:r>
                      <a:endParaRPr lang="en-US" sz="120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2748881"/>
                  </a:ext>
                </a:extLst>
              </a:tr>
            </a:tbl>
          </a:graphicData>
        </a:graphic>
      </p:graphicFrame>
    </p:spTree>
    <p:extLst>
      <p:ext uri="{BB962C8B-B14F-4D97-AF65-F5344CB8AC3E}">
        <p14:creationId xmlns:p14="http://schemas.microsoft.com/office/powerpoint/2010/main" val="206253105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564573" y="0"/>
            <a:ext cx="562584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1" y="2499691"/>
            <a:ext cx="3926288" cy="1477328"/>
          </a:xfrm>
          <a:prstGeom prst="rect">
            <a:avLst/>
          </a:prstGeom>
        </p:spPr>
        <p:txBody>
          <a:bodyPr wrap="square">
            <a:spAutoFit/>
          </a:bodyPr>
          <a:lstStyle/>
          <a:p>
            <a:r>
              <a:rPr lang="en-US" sz="3000" kern="0" dirty="0">
                <a:solidFill>
                  <a:prstClr val="white"/>
                </a:solidFill>
                <a:latin typeface="Segoe UI Light"/>
              </a:rPr>
              <a:t>Creating a Database and a Collection in Cosmos DB</a:t>
            </a:r>
          </a:p>
        </p:txBody>
      </p:sp>
      <p:pic>
        <p:nvPicPr>
          <p:cNvPr id="5" name="Picture 4">
            <a:extLst>
              <a:ext uri="{FF2B5EF4-FFF2-40B4-BE49-F238E27FC236}">
                <a16:creationId xmlns:a16="http://schemas.microsoft.com/office/drawing/2014/main" id="{C2F79D78-DE15-4BC5-825D-828A71FD4050}"/>
              </a:ext>
            </a:extLst>
          </p:cNvPr>
          <p:cNvPicPr>
            <a:picLocks noChangeAspect="1"/>
          </p:cNvPicPr>
          <p:nvPr/>
        </p:nvPicPr>
        <p:blipFill>
          <a:blip r:embed="rId3"/>
          <a:stretch>
            <a:fillRect/>
          </a:stretch>
        </p:blipFill>
        <p:spPr>
          <a:xfrm>
            <a:off x="7552718" y="336987"/>
            <a:ext cx="3823409" cy="6184025"/>
          </a:xfrm>
          <a:prstGeom prst="rect">
            <a:avLst/>
          </a:prstGeom>
        </p:spPr>
      </p:pic>
    </p:spTree>
    <p:extLst>
      <p:ext uri="{BB962C8B-B14F-4D97-AF65-F5344CB8AC3E}">
        <p14:creationId xmlns:p14="http://schemas.microsoft.com/office/powerpoint/2010/main" val="34189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4825937"/>
          </a:xfrm>
        </p:spPr>
        <p:txBody>
          <a:bodyPr/>
          <a:lstStyle/>
          <a:p>
            <a:r>
              <a:rPr lang="en-US" dirty="0"/>
              <a:t>Q01 – You want to ensure that there is 99.999% availability for the reading and writing of all your data. How can this be achieved?</a:t>
            </a:r>
          </a:p>
          <a:p>
            <a:r>
              <a:rPr lang="en-GB" b="1" dirty="0"/>
              <a:t>A01 – </a:t>
            </a:r>
            <a:r>
              <a:rPr lang="en-US" b="1" dirty="0"/>
              <a:t>By configuring reads and writes of data for multi-region accounts with multi region writes.</a:t>
            </a:r>
          </a:p>
          <a:p>
            <a:pPr marL="0" indent="0">
              <a:buNone/>
            </a:pPr>
            <a:endParaRPr lang="en-GB" dirty="0"/>
          </a:p>
          <a:p>
            <a:r>
              <a:rPr lang="en-US" dirty="0"/>
              <a:t>Q02 - What are the three main advantages to using Cosmos DB?</a:t>
            </a:r>
          </a:p>
          <a:p>
            <a:r>
              <a:rPr lang="en-US" b="1" dirty="0"/>
              <a:t>Cosmos DB offers global distribution capabilities out of the box.</a:t>
            </a:r>
          </a:p>
          <a:p>
            <a:r>
              <a:rPr lang="en-US" b="1" dirty="0"/>
              <a:t>Cosmos DB provides a minimum of 99.99% availability.</a:t>
            </a:r>
          </a:p>
          <a:p>
            <a:r>
              <a:rPr lang="en-US" b="1" dirty="0"/>
              <a:t>Cosmos DB response times of read/write operations are typically in the order of 10s of milliseconds.</a:t>
            </a:r>
          </a:p>
        </p:txBody>
      </p:sp>
    </p:spTree>
    <p:extLst>
      <p:ext uri="{BB962C8B-B14F-4D97-AF65-F5344CB8AC3E}">
        <p14:creationId xmlns:p14="http://schemas.microsoft.com/office/powerpoint/2010/main" val="7466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6925999" cy="1846659"/>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02</a:t>
            </a:r>
          </a:p>
          <a:p>
            <a:r>
              <a:rPr lang="en-GB" sz="4000" dirty="0">
                <a:solidFill>
                  <a:schemeClr val="accent1"/>
                </a:solidFill>
                <a:latin typeface="Segoe UI Semibold"/>
              </a:rPr>
              <a:t>Insert and query data in your </a:t>
            </a:r>
          </a:p>
          <a:p>
            <a:r>
              <a:rPr lang="en-GB" sz="4000" dirty="0">
                <a:solidFill>
                  <a:schemeClr val="accent1"/>
                </a:solidFill>
                <a:latin typeface="Segoe UI Semibold"/>
              </a:rPr>
              <a:t>Azure Cosmos DB database</a:t>
            </a: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647165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3090077"/>
          </a:xfrm>
        </p:spPr>
        <p:txBody>
          <a:bodyPr/>
          <a:lstStyle/>
          <a:p>
            <a:r>
              <a:rPr lang="en-US" dirty="0"/>
              <a:t>Create product catalog documents in the Data Explorer</a:t>
            </a:r>
          </a:p>
          <a:p>
            <a:pPr lvl="1"/>
            <a:r>
              <a:rPr lang="en-US" dirty="0"/>
              <a:t>Add data</a:t>
            </a:r>
          </a:p>
          <a:p>
            <a:r>
              <a:rPr lang="en-US" dirty="0"/>
              <a:t>Perform Azure Cosmos DB queries</a:t>
            </a:r>
          </a:p>
          <a:p>
            <a:pPr lvl="1"/>
            <a:r>
              <a:rPr lang="en-US" dirty="0"/>
              <a:t>Query types</a:t>
            </a:r>
          </a:p>
          <a:p>
            <a:pPr lvl="1"/>
            <a:r>
              <a:rPr lang="en-US" dirty="0"/>
              <a:t>Run queries</a:t>
            </a:r>
          </a:p>
          <a:p>
            <a:r>
              <a:rPr lang="en-US" dirty="0"/>
              <a:t>Running complex operations on your data</a:t>
            </a:r>
          </a:p>
          <a:p>
            <a:r>
              <a:rPr lang="en-US" dirty="0"/>
              <a:t>Working with graph data</a:t>
            </a:r>
          </a:p>
        </p:txBody>
      </p:sp>
    </p:spTree>
    <p:extLst>
      <p:ext uri="{BB962C8B-B14F-4D97-AF65-F5344CB8AC3E}">
        <p14:creationId xmlns:p14="http://schemas.microsoft.com/office/powerpoint/2010/main" val="16531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1477328"/>
          </a:xfrm>
          <a:prstGeom prst="rect">
            <a:avLst/>
          </a:prstGeom>
        </p:spPr>
        <p:txBody>
          <a:bodyPr wrap="square">
            <a:spAutoFit/>
          </a:bodyPr>
          <a:lstStyle/>
          <a:p>
            <a:pPr defTabSz="1088105">
              <a:defRPr/>
            </a:pPr>
            <a:r>
              <a:rPr lang="en-GB" sz="3000" kern="0" dirty="0">
                <a:solidFill>
                  <a:prstClr val="white"/>
                </a:solidFill>
                <a:latin typeface="Segoe UI Light"/>
              </a:rPr>
              <a:t>Create a </a:t>
            </a:r>
            <a:r>
              <a:rPr lang="en-US" sz="3000" kern="0" dirty="0">
                <a:solidFill>
                  <a:prstClr val="white"/>
                </a:solidFill>
                <a:latin typeface="Segoe UI Light"/>
              </a:rPr>
              <a:t>product catalog documents in the Data Explorer</a:t>
            </a:r>
            <a:r>
              <a:rPr lang="en-GB" sz="3000" kern="0" dirty="0">
                <a:solidFill>
                  <a:prstClr val="white"/>
                </a:solidFill>
                <a:latin typeface="Segoe UI Light"/>
              </a:rPr>
              <a:t>.</a:t>
            </a:r>
            <a:endParaRPr lang="en-US" sz="3000" kern="0" dirty="0">
              <a:solidFill>
                <a:prstClr val="white"/>
              </a:solidFill>
              <a:latin typeface="Segoe UI Light"/>
            </a:endParaRPr>
          </a:p>
        </p:txBody>
      </p:sp>
      <p:pic>
        <p:nvPicPr>
          <p:cNvPr id="5" name="Picture 4">
            <a:extLst>
              <a:ext uri="{FF2B5EF4-FFF2-40B4-BE49-F238E27FC236}">
                <a16:creationId xmlns:a16="http://schemas.microsoft.com/office/drawing/2014/main" id="{55BEA010-E3ED-41FD-8026-54B2BAAF8212}"/>
              </a:ext>
            </a:extLst>
          </p:cNvPr>
          <p:cNvPicPr>
            <a:picLocks noChangeAspect="1"/>
          </p:cNvPicPr>
          <p:nvPr/>
        </p:nvPicPr>
        <p:blipFill>
          <a:blip r:embed="rId3"/>
          <a:stretch>
            <a:fillRect/>
          </a:stretch>
        </p:blipFill>
        <p:spPr>
          <a:xfrm>
            <a:off x="4598151" y="742097"/>
            <a:ext cx="7515280" cy="5234026"/>
          </a:xfrm>
          <a:prstGeom prst="rect">
            <a:avLst/>
          </a:prstGeom>
        </p:spPr>
      </p:pic>
    </p:spTree>
    <p:extLst>
      <p:ext uri="{BB962C8B-B14F-4D97-AF65-F5344CB8AC3E}">
        <p14:creationId xmlns:p14="http://schemas.microsoft.com/office/powerpoint/2010/main" val="357901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1477328"/>
          </a:xfrm>
          <a:prstGeom prst="rect">
            <a:avLst/>
          </a:prstGeom>
        </p:spPr>
        <p:txBody>
          <a:bodyPr wrap="square">
            <a:spAutoFit/>
          </a:bodyPr>
          <a:lstStyle/>
          <a:p>
            <a:pPr lvl="0" defTabSz="1088105">
              <a:defRPr/>
            </a:pPr>
            <a:r>
              <a:rPr lang="en-US" sz="3000" kern="0" dirty="0">
                <a:solidFill>
                  <a:prstClr val="white"/>
                </a:solidFill>
                <a:latin typeface="Segoe UI Light"/>
              </a:rPr>
              <a:t>Perform </a:t>
            </a:r>
          </a:p>
          <a:p>
            <a:pPr lvl="0" defTabSz="1088105">
              <a:defRPr/>
            </a:pPr>
            <a:r>
              <a:rPr lang="en-US" sz="3000" kern="0" dirty="0">
                <a:solidFill>
                  <a:prstClr val="white"/>
                </a:solidFill>
                <a:latin typeface="Segoe UI Light"/>
              </a:rPr>
              <a:t>Azure Cosmos DB </a:t>
            </a:r>
          </a:p>
          <a:p>
            <a:pPr lvl="0" defTabSz="1088105">
              <a:defRPr/>
            </a:pPr>
            <a:r>
              <a:rPr lang="en-US" sz="3000" kern="0" dirty="0">
                <a:solidFill>
                  <a:prstClr val="white"/>
                </a:solidFill>
                <a:latin typeface="Segoe UI Light"/>
              </a:rPr>
              <a:t>Queries</a:t>
            </a:r>
            <a:r>
              <a:rPr lang="en-GB" sz="3000" kern="0" dirty="0">
                <a:solidFill>
                  <a:prstClr val="white"/>
                </a:solidFill>
                <a:latin typeface="Segoe UI Light"/>
              </a:rPr>
              <a:t>.</a:t>
            </a:r>
            <a:endParaRPr lang="en-US" sz="3000" kern="0" dirty="0">
              <a:solidFill>
                <a:prstClr val="white"/>
              </a:solidFill>
              <a:latin typeface="Segoe UI Light"/>
            </a:endParaRPr>
          </a:p>
        </p:txBody>
      </p:sp>
      <p:sp>
        <p:nvSpPr>
          <p:cNvPr id="4" name="Rectangle 3">
            <a:extLst>
              <a:ext uri="{FF2B5EF4-FFF2-40B4-BE49-F238E27FC236}">
                <a16:creationId xmlns:a16="http://schemas.microsoft.com/office/drawing/2014/main" id="{EEE7DC96-7254-4417-B50F-DBCB5C607007}"/>
              </a:ext>
            </a:extLst>
          </p:cNvPr>
          <p:cNvSpPr/>
          <p:nvPr/>
        </p:nvSpPr>
        <p:spPr>
          <a:xfrm>
            <a:off x="6688128" y="298406"/>
            <a:ext cx="6096000" cy="1993623"/>
          </a:xfrm>
          <a:prstGeom prst="rect">
            <a:avLst/>
          </a:prstGeom>
        </p:spPr>
        <p:txBody>
          <a:bodyPr>
            <a:spAutoFit/>
          </a:bodyPr>
          <a:lstStyle/>
          <a:p>
            <a:r>
              <a:rPr lang="en-US" b="1" dirty="0">
                <a:solidFill>
                  <a:srgbClr val="000000"/>
                </a:solidFill>
                <a:latin typeface="Consolas" panose="020B0609020204030204" pitchFamily="49" charset="0"/>
              </a:rPr>
              <a:t>SELECT Query Basics</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SELECT &lt;select_list&gt;</a:t>
            </a:r>
          </a:p>
          <a:p>
            <a:r>
              <a:rPr lang="en-US" dirty="0">
                <a:solidFill>
                  <a:srgbClr val="000000"/>
                </a:solidFill>
                <a:latin typeface="Consolas" panose="020B0609020204030204" pitchFamily="49" charset="0"/>
              </a:rPr>
              <a:t>[FROM &lt;optional_from_specification&gt;]</a:t>
            </a:r>
          </a:p>
          <a:p>
            <a:r>
              <a:rPr lang="en-US" dirty="0">
                <a:solidFill>
                  <a:srgbClr val="000000"/>
                </a:solidFill>
                <a:latin typeface="Consolas" panose="020B0609020204030204" pitchFamily="49" charset="0"/>
              </a:rPr>
              <a:t>[WHERE &lt;optional_filter_condition&gt;]</a:t>
            </a:r>
          </a:p>
          <a:p>
            <a:r>
              <a:rPr lang="en-US" dirty="0">
                <a:solidFill>
                  <a:srgbClr val="000000"/>
                </a:solidFill>
                <a:latin typeface="Consolas" panose="020B0609020204030204" pitchFamily="49" charset="0"/>
              </a:rPr>
              <a:t>[ORDER BY &lt;optional_sort_specification&gt;]</a:t>
            </a:r>
          </a:p>
          <a:p>
            <a:r>
              <a:rPr lang="en-US" dirty="0">
                <a:solidFill>
                  <a:srgbClr val="000000"/>
                </a:solidFill>
                <a:latin typeface="Consolas" panose="020B0609020204030204" pitchFamily="49" charset="0"/>
              </a:rPr>
              <a:t>[JOIN &lt;optional_join_specification&gt;]</a:t>
            </a:r>
            <a:endParaRPr lang="en-US"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E3A72407-FC4D-4068-87A6-C294F79E1326}"/>
              </a:ext>
            </a:extLst>
          </p:cNvPr>
          <p:cNvSpPr/>
          <p:nvPr/>
        </p:nvSpPr>
        <p:spPr>
          <a:xfrm>
            <a:off x="6688128" y="2499691"/>
            <a:ext cx="4150623" cy="4327338"/>
          </a:xfrm>
          <a:prstGeom prst="rect">
            <a:avLst/>
          </a:prstGeom>
        </p:spPr>
        <p:txBody>
          <a:bodyPr wrap="none">
            <a:spAutoFit/>
          </a:bodyPr>
          <a:lstStyle/>
          <a:p>
            <a:r>
              <a:rPr lang="en-US" b="1" dirty="0">
                <a:solidFill>
                  <a:srgbClr val="000000"/>
                </a:solidFill>
                <a:latin typeface="Menlo"/>
              </a:rPr>
              <a:t>Examples</a:t>
            </a:r>
          </a:p>
          <a:p>
            <a:endParaRPr lang="en-US" dirty="0">
              <a:solidFill>
                <a:srgbClr val="000000"/>
              </a:solidFill>
              <a:latin typeface="Menlo"/>
            </a:endParaRPr>
          </a:p>
          <a:p>
            <a:r>
              <a:rPr lang="en-US" dirty="0">
                <a:solidFill>
                  <a:srgbClr val="000000"/>
                </a:solidFill>
                <a:latin typeface="Menlo"/>
              </a:rPr>
              <a:t>SELECT * </a:t>
            </a:r>
          </a:p>
          <a:p>
            <a:r>
              <a:rPr lang="en-US" dirty="0">
                <a:solidFill>
                  <a:srgbClr val="000000"/>
                </a:solidFill>
                <a:latin typeface="Menlo"/>
              </a:rPr>
              <a:t>FROM Products p WHERE p.id ="1“</a:t>
            </a:r>
          </a:p>
          <a:p>
            <a:endParaRPr lang="en-US" dirty="0">
              <a:solidFill>
                <a:srgbClr val="000000"/>
              </a:solidFill>
              <a:latin typeface="Menlo"/>
            </a:endParaRPr>
          </a:p>
          <a:p>
            <a:r>
              <a:rPr lang="en-US" dirty="0">
                <a:solidFill>
                  <a:srgbClr val="000000"/>
                </a:solidFill>
                <a:latin typeface="Menlo"/>
              </a:rPr>
              <a:t>SELECT p.id, p.manufacturer, p.description </a:t>
            </a:r>
          </a:p>
          <a:p>
            <a:r>
              <a:rPr lang="en-US" dirty="0">
                <a:solidFill>
                  <a:srgbClr val="000000"/>
                </a:solidFill>
                <a:latin typeface="Menlo"/>
              </a:rPr>
              <a:t>FROM Products p WHERE p.id ="1“ </a:t>
            </a:r>
          </a:p>
          <a:p>
            <a:endParaRPr lang="en-US" dirty="0">
              <a:solidFill>
                <a:srgbClr val="000000"/>
              </a:solidFill>
              <a:latin typeface="Menlo"/>
            </a:endParaRPr>
          </a:p>
          <a:p>
            <a:r>
              <a:rPr lang="en-US" altLang="en-US" sz="1800" dirty="0">
                <a:solidFill>
                  <a:srgbClr val="000000"/>
                </a:solidFill>
                <a:latin typeface="Menlo"/>
              </a:rPr>
              <a:t>SELECT p.price, p.description, p.productId </a:t>
            </a:r>
          </a:p>
          <a:p>
            <a:r>
              <a:rPr lang="en-US" altLang="en-US" sz="1800" dirty="0">
                <a:solidFill>
                  <a:srgbClr val="000000"/>
                </a:solidFill>
                <a:latin typeface="Menlo"/>
              </a:rPr>
              <a:t>FROM Products p ORDER BY p.price ASC</a:t>
            </a:r>
          </a:p>
          <a:p>
            <a:endParaRPr lang="en-US" altLang="en-US" sz="1800" dirty="0">
              <a:solidFill>
                <a:srgbClr val="000000"/>
              </a:solidFill>
              <a:latin typeface="Menlo"/>
            </a:endParaRPr>
          </a:p>
          <a:p>
            <a:r>
              <a:rPr lang="en-US" altLang="en-US" sz="1800" dirty="0">
                <a:solidFill>
                  <a:srgbClr val="000000"/>
                </a:solidFill>
                <a:latin typeface="Menlo"/>
              </a:rPr>
              <a:t>SELECT p.productId </a:t>
            </a:r>
          </a:p>
          <a:p>
            <a:r>
              <a:rPr lang="en-US" altLang="en-US" sz="1800" dirty="0">
                <a:solidFill>
                  <a:srgbClr val="000000"/>
                </a:solidFill>
                <a:latin typeface="Menlo"/>
              </a:rPr>
              <a:t>FROM Products p JOIN p.shipping</a:t>
            </a:r>
            <a:r>
              <a:rPr lang="en-US" altLang="en-US" sz="800" dirty="0"/>
              <a:t> </a:t>
            </a:r>
            <a:endParaRPr lang="en-US" altLang="en-US" sz="4000" dirty="0">
              <a:latin typeface="Arial" panose="020B0604020202020204" pitchFamily="34" charset="0"/>
            </a:endParaRPr>
          </a:p>
          <a:p>
            <a:endParaRPr lang="en-US" altLang="en-US" sz="1800" dirty="0">
              <a:solidFill>
                <a:srgbClr val="000000"/>
              </a:solidFill>
              <a:latin typeface="Menlo"/>
            </a:endParaRPr>
          </a:p>
          <a:p>
            <a:endParaRPr lang="en-US" altLang="en-US" sz="1800" dirty="0">
              <a:solidFill>
                <a:srgbClr val="000000"/>
              </a:solidFill>
              <a:latin typeface="Menlo"/>
            </a:endParaRPr>
          </a:p>
          <a:p>
            <a:r>
              <a:rPr lang="en-US" altLang="en-US" sz="800" dirty="0"/>
              <a:t> </a:t>
            </a:r>
            <a:endParaRPr lang="en-US" altLang="en-US" sz="4000" dirty="0">
              <a:latin typeface="Arial" panose="020B0604020202020204" pitchFamily="34" charset="0"/>
            </a:endParaRPr>
          </a:p>
        </p:txBody>
      </p:sp>
    </p:spTree>
    <p:extLst>
      <p:ext uri="{BB962C8B-B14F-4D97-AF65-F5344CB8AC3E}">
        <p14:creationId xmlns:p14="http://schemas.microsoft.com/office/powerpoint/2010/main" val="282804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804700" y="3591655"/>
            <a:ext cx="3373017" cy="2800085"/>
          </a:xfrm>
          <a:prstGeom prst="rect">
            <a:avLst/>
          </a:prstGeom>
          <a:solidFill>
            <a:schemeClr val="bg1">
              <a:lumMod val="95000"/>
            </a:schemeClr>
          </a:solidFill>
          <a:ln>
            <a:noFill/>
          </a:ln>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 name="Rectangle 33"/>
          <p:cNvSpPr/>
          <p:nvPr/>
        </p:nvSpPr>
        <p:spPr bwMode="auto">
          <a:xfrm>
            <a:off x="6944395" y="3591655"/>
            <a:ext cx="3409260" cy="2800085"/>
          </a:xfrm>
          <a:prstGeom prst="rect">
            <a:avLst/>
          </a:prstGeom>
          <a:solidFill>
            <a:schemeClr val="bg1">
              <a:lumMod val="95000"/>
            </a:schemeClr>
          </a:solidFill>
          <a:ln>
            <a:noFill/>
          </a:ln>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9" name="Title 1"/>
          <p:cNvSpPr>
            <a:spLocks noGrp="1"/>
          </p:cNvSpPr>
          <p:nvPr>
            <p:ph type="title"/>
          </p:nvPr>
        </p:nvSpPr>
        <p:spPr/>
        <p:txBody>
          <a:bodyPr/>
          <a:lstStyle/>
          <a:p>
            <a:r>
              <a:rPr lang="en-GB" sz="4000" dirty="0"/>
              <a:t>Running complex operations on data</a:t>
            </a:r>
          </a:p>
        </p:txBody>
      </p:sp>
      <p:sp>
        <p:nvSpPr>
          <p:cNvPr id="26" name="Rectangle 25"/>
          <p:cNvSpPr/>
          <p:nvPr/>
        </p:nvSpPr>
        <p:spPr bwMode="auto">
          <a:xfrm>
            <a:off x="1804700" y="2185401"/>
            <a:ext cx="3373017" cy="1310838"/>
          </a:xfrm>
          <a:prstGeom prst="rect">
            <a:avLst/>
          </a:prstGeom>
          <a:solidFill>
            <a:schemeClr val="tx2"/>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Stored Procedures</a:t>
            </a:r>
          </a:p>
        </p:txBody>
      </p:sp>
      <p:sp>
        <p:nvSpPr>
          <p:cNvPr id="28" name="Rectangle 27"/>
          <p:cNvSpPr/>
          <p:nvPr/>
        </p:nvSpPr>
        <p:spPr bwMode="auto">
          <a:xfrm>
            <a:off x="6944395" y="2185401"/>
            <a:ext cx="3409259" cy="1310838"/>
          </a:xfrm>
          <a:prstGeom prst="rect">
            <a:avLst/>
          </a:prstGeom>
          <a:solidFill>
            <a:schemeClr val="accent3"/>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User Defined Functions</a:t>
            </a:r>
          </a:p>
        </p:txBody>
      </p:sp>
      <p:sp>
        <p:nvSpPr>
          <p:cNvPr id="14" name="Text Placeholder 4">
            <a:extLst>
              <a:ext uri="{FF2B5EF4-FFF2-40B4-BE49-F238E27FC236}">
                <a16:creationId xmlns:a16="http://schemas.microsoft.com/office/drawing/2014/main" id="{B3A14ACA-6483-4529-B5B0-50EC051556E5}"/>
              </a:ext>
            </a:extLst>
          </p:cNvPr>
          <p:cNvSpPr txBox="1">
            <a:spLocks/>
          </p:cNvSpPr>
          <p:nvPr/>
        </p:nvSpPr>
        <p:spPr>
          <a:xfrm>
            <a:off x="381000" y="929350"/>
            <a:ext cx="11430000" cy="155119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Multiple documents in your database frequently need to be updated at the same time. The way to perform these transactions in Azure Cosmos DB is by using stored procedures and user-defined functions (UDFs). </a:t>
            </a:r>
          </a:p>
          <a:p>
            <a:endParaRPr lang="en-US" dirty="0"/>
          </a:p>
        </p:txBody>
      </p:sp>
      <p:sp>
        <p:nvSpPr>
          <p:cNvPr id="3" name="Rectangle 2">
            <a:extLst>
              <a:ext uri="{FF2B5EF4-FFF2-40B4-BE49-F238E27FC236}">
                <a16:creationId xmlns:a16="http://schemas.microsoft.com/office/drawing/2014/main" id="{53611386-D0B4-45E2-8FBF-FAB3EE8A70EC}"/>
              </a:ext>
            </a:extLst>
          </p:cNvPr>
          <p:cNvSpPr/>
          <p:nvPr/>
        </p:nvSpPr>
        <p:spPr>
          <a:xfrm>
            <a:off x="1975515" y="3814298"/>
            <a:ext cx="3033300" cy="2342180"/>
          </a:xfrm>
          <a:prstGeom prst="rect">
            <a:avLst/>
          </a:prstGeom>
        </p:spPr>
        <p:txBody>
          <a:bodyPr wrap="square">
            <a:spAutoFit/>
          </a:bodyPr>
          <a:lstStyle/>
          <a:p>
            <a:pPr defTabSz="932472" fontAlgn="base">
              <a:spcBef>
                <a:spcPts val="600"/>
              </a:spcBef>
              <a:spcAft>
                <a:spcPct val="0"/>
              </a:spcAft>
              <a:defRPr/>
            </a:pPr>
            <a:r>
              <a:rPr lang="en-US" dirty="0"/>
              <a:t>Stored procedures perform complex transactions on documents and properties. Stored procedures are written in JavaScript and are stored in a collection on Azure Cosmos DB.</a:t>
            </a:r>
          </a:p>
          <a:p>
            <a:pPr lvl="0" defTabSz="932472" fontAlgn="base">
              <a:spcBef>
                <a:spcPts val="600"/>
              </a:spcBef>
              <a:spcAft>
                <a:spcPct val="0"/>
              </a:spcAft>
              <a:defRPr/>
            </a:pPr>
            <a:endParaRPr lang="en-IN" kern="0" dirty="0">
              <a:solidFill>
                <a:srgbClr val="505050"/>
              </a:solidFill>
              <a:cs typeface="Segoe UI Light" panose="020B0502040204020203" pitchFamily="34" charset="0"/>
            </a:endParaRPr>
          </a:p>
        </p:txBody>
      </p:sp>
      <p:sp>
        <p:nvSpPr>
          <p:cNvPr id="15" name="Rectangle 14">
            <a:extLst>
              <a:ext uri="{FF2B5EF4-FFF2-40B4-BE49-F238E27FC236}">
                <a16:creationId xmlns:a16="http://schemas.microsoft.com/office/drawing/2014/main" id="{4D0111C5-CED0-4A61-B1DD-C93DC35BEA90}"/>
              </a:ext>
            </a:extLst>
          </p:cNvPr>
          <p:cNvSpPr/>
          <p:nvPr/>
        </p:nvSpPr>
        <p:spPr>
          <a:xfrm>
            <a:off x="7183185" y="3815623"/>
            <a:ext cx="3033300" cy="1993623"/>
          </a:xfrm>
          <a:prstGeom prst="rect">
            <a:avLst/>
          </a:prstGeom>
        </p:spPr>
        <p:txBody>
          <a:bodyPr wrap="square">
            <a:spAutoFit/>
          </a:bodyPr>
          <a:lstStyle/>
          <a:p>
            <a:r>
              <a:rPr lang="en-US" dirty="0"/>
              <a:t>User Defined Functions are used to extend the Azure Cosmos DB SQL query language grammar and implement custom business logic, such as calculations on properties and documents.</a:t>
            </a:r>
          </a:p>
        </p:txBody>
      </p:sp>
    </p:spTree>
    <p:extLst>
      <p:ext uri="{BB962C8B-B14F-4D97-AF65-F5344CB8AC3E}">
        <p14:creationId xmlns:p14="http://schemas.microsoft.com/office/powerpoint/2010/main" val="227257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553998"/>
          </a:xfrm>
          <a:prstGeom prst="rect">
            <a:avLst/>
          </a:prstGeom>
        </p:spPr>
        <p:txBody>
          <a:bodyPr wrap="square">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Working with Graph Data</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pic>
        <p:nvPicPr>
          <p:cNvPr id="5" name="Picture 4">
            <a:extLst>
              <a:ext uri="{FF2B5EF4-FFF2-40B4-BE49-F238E27FC236}">
                <a16:creationId xmlns:a16="http://schemas.microsoft.com/office/drawing/2014/main" id="{87638105-CD8F-442C-9111-E8392403ABBE}"/>
              </a:ext>
            </a:extLst>
          </p:cNvPr>
          <p:cNvPicPr>
            <a:picLocks noChangeAspect="1"/>
          </p:cNvPicPr>
          <p:nvPr/>
        </p:nvPicPr>
        <p:blipFill>
          <a:blip r:embed="rId3"/>
          <a:stretch>
            <a:fillRect/>
          </a:stretch>
        </p:blipFill>
        <p:spPr>
          <a:xfrm>
            <a:off x="7243391" y="217636"/>
            <a:ext cx="3799300" cy="6531801"/>
          </a:xfrm>
          <a:prstGeom prst="rect">
            <a:avLst/>
          </a:prstGeom>
        </p:spPr>
      </p:pic>
    </p:spTree>
    <p:extLst>
      <p:ext uri="{BB962C8B-B14F-4D97-AF65-F5344CB8AC3E}">
        <p14:creationId xmlns:p14="http://schemas.microsoft.com/office/powerpoint/2010/main" val="10600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4739759"/>
          </a:xfrm>
        </p:spPr>
        <p:txBody>
          <a:bodyPr/>
          <a:lstStyle/>
          <a:p>
            <a:r>
              <a:rPr lang="en-US" dirty="0"/>
              <a:t>Q01 - You are a data engineer wanting to make the data that is currently stored in a Table Storage account located in the West US region available globally. Which Cosmos DB model should you migrate to?</a:t>
            </a:r>
          </a:p>
          <a:p>
            <a:r>
              <a:rPr lang="en-GB" b="1" dirty="0"/>
              <a:t>A01 – Table API</a:t>
            </a:r>
          </a:p>
          <a:p>
            <a:pPr marL="0" lvl="0" indent="0">
              <a:buNone/>
            </a:pPr>
            <a:endParaRPr lang="en-GB" dirty="0"/>
          </a:p>
          <a:p>
            <a:r>
              <a:rPr lang="en-US" dirty="0"/>
              <a:t>Q02 - What type of data model provides a traversal language that enables connections and traversals across connected data?</a:t>
            </a:r>
          </a:p>
          <a:p>
            <a:r>
              <a:rPr lang="en-GB" b="1" dirty="0"/>
              <a:t>A02 – Gremlin API</a:t>
            </a:r>
          </a:p>
          <a:p>
            <a:pPr lvl="0"/>
            <a:endParaRPr lang="en-US" b="1" dirty="0"/>
          </a:p>
        </p:txBody>
      </p:sp>
    </p:spTree>
    <p:extLst>
      <p:ext uri="{BB962C8B-B14F-4D97-AF65-F5344CB8AC3E}">
        <p14:creationId xmlns:p14="http://schemas.microsoft.com/office/powerpoint/2010/main" val="86295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6794232" cy="2462213"/>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03</a:t>
            </a:r>
          </a:p>
          <a:p>
            <a:r>
              <a:rPr lang="en-GB" sz="4000" dirty="0">
                <a:solidFill>
                  <a:schemeClr val="accent1"/>
                </a:solidFill>
                <a:latin typeface="Segoe UI Semibold"/>
              </a:rPr>
              <a:t>Build a .NET Core app for </a:t>
            </a:r>
          </a:p>
          <a:p>
            <a:r>
              <a:rPr lang="en-GB" sz="4000" dirty="0">
                <a:solidFill>
                  <a:schemeClr val="accent1"/>
                </a:solidFill>
                <a:latin typeface="Segoe UI Semibold"/>
              </a:rPr>
              <a:t>Azure Cosmos DB in VS Code</a:t>
            </a:r>
          </a:p>
          <a:p>
            <a:endParaRPr lang="en-US" sz="4000" dirty="0">
              <a:solidFill>
                <a:schemeClr val="accent1"/>
              </a:solidFill>
              <a:latin typeface="Segoe UI Semibold"/>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561877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82222"/>
            <a:ext cx="4167887" cy="2769989"/>
          </a:xfrm>
        </p:spPr>
        <p:txBody>
          <a:bodyPr/>
          <a:lstStyle/>
          <a:p>
            <a:r>
              <a:rPr lang="en-US" dirty="0"/>
              <a:t>DP-200T01: </a:t>
            </a:r>
            <a:br>
              <a:rPr lang="en-US" dirty="0"/>
            </a:br>
            <a:r>
              <a:rPr lang="en-US" b="1" dirty="0"/>
              <a:t>Building Globally Distributed Databases with Cosmos DB</a:t>
            </a:r>
            <a:endParaRPr lang="en-US" dirty="0"/>
          </a:p>
        </p:txBody>
      </p:sp>
      <p:pic>
        <p:nvPicPr>
          <p:cNvPr id="5" name="Picture Placeholder 11">
            <a:extLst>
              <a:ext uri="{FF2B5EF4-FFF2-40B4-BE49-F238E27FC236}">
                <a16:creationId xmlns:a16="http://schemas.microsoft.com/office/drawing/2014/main" id="{9D10FD3D-21F3-4A0B-8527-87A9168AC7B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21506" y="10"/>
            <a:ext cx="5970494" cy="6857990"/>
          </a:xfrm>
          <a:prstGeom prst="rect">
            <a:avLst/>
          </a:prstGeom>
          <a:effectLst/>
        </p:spPr>
      </p:pic>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3274743"/>
          </a:xfrm>
        </p:spPr>
        <p:txBody>
          <a:bodyPr/>
          <a:lstStyle/>
          <a:p>
            <a:r>
              <a:rPr lang="en-GB" dirty="0"/>
              <a:t>Create an Azure Cosmos DB account, database, and collection in Visual Studio Code using the Azure Cosmos DB extension</a:t>
            </a:r>
          </a:p>
          <a:p>
            <a:r>
              <a:rPr lang="en-GB" dirty="0"/>
              <a:t>Create an application to store and query data in Azure Cosmos DB</a:t>
            </a:r>
          </a:p>
          <a:p>
            <a:r>
              <a:rPr lang="en-GB" dirty="0"/>
              <a:t>Use the Terminal in Visual Studio Code to quickly create a console application</a:t>
            </a:r>
          </a:p>
          <a:p>
            <a:r>
              <a:rPr lang="en-GB" dirty="0"/>
              <a:t>Add Azure Cosmos DB functionality with the help of the Azure Cosmos DB extension for Visual Studio Code</a:t>
            </a:r>
          </a:p>
        </p:txBody>
      </p:sp>
    </p:spTree>
    <p:extLst>
      <p:ext uri="{BB962C8B-B14F-4D97-AF65-F5344CB8AC3E}">
        <p14:creationId xmlns:p14="http://schemas.microsoft.com/office/powerpoint/2010/main" val="2005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Creating Azure Cosmos DB in Visual Studio Code</a:t>
            </a:r>
          </a:p>
        </p:txBody>
      </p:sp>
      <p:pic>
        <p:nvPicPr>
          <p:cNvPr id="5" name="Picture 4">
            <a:extLst>
              <a:ext uri="{FF2B5EF4-FFF2-40B4-BE49-F238E27FC236}">
                <a16:creationId xmlns:a16="http://schemas.microsoft.com/office/drawing/2014/main" id="{F5E84F68-0203-4CD1-9EDE-01FF6D2427E9}"/>
              </a:ext>
            </a:extLst>
          </p:cNvPr>
          <p:cNvPicPr>
            <a:picLocks noChangeAspect="1"/>
          </p:cNvPicPr>
          <p:nvPr/>
        </p:nvPicPr>
        <p:blipFill>
          <a:blip r:embed="rId3"/>
          <a:stretch>
            <a:fillRect/>
          </a:stretch>
        </p:blipFill>
        <p:spPr>
          <a:xfrm>
            <a:off x="662849" y="1015571"/>
            <a:ext cx="10416302" cy="5385229"/>
          </a:xfrm>
          <a:prstGeom prst="rect">
            <a:avLst/>
          </a:prstGeom>
        </p:spPr>
      </p:pic>
    </p:spTree>
    <p:extLst>
      <p:ext uri="{BB962C8B-B14F-4D97-AF65-F5344CB8AC3E}">
        <p14:creationId xmlns:p14="http://schemas.microsoft.com/office/powerpoint/2010/main" val="36263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3" cstate="screen">
            <a:extLst>
              <a:ext uri="{28A0092B-C50C-407E-A947-70E740481C1C}">
                <a14:useLocalDpi xmlns:a14="http://schemas.microsoft.com/office/drawing/2010/main"/>
              </a:ext>
            </a:extLst>
          </a:blip>
          <a:srcRect l="-56" t="2850"/>
          <a:stretch/>
        </p:blipFill>
        <p:spPr>
          <a:xfrm>
            <a:off x="0" y="0"/>
            <a:ext cx="12197150" cy="6857514"/>
          </a:xfrm>
          <a:prstGeom prst="rect">
            <a:avLst/>
          </a:prstGeom>
        </p:spPr>
      </p:pic>
      <p:sp>
        <p:nvSpPr>
          <p:cNvPr id="6" name="Rectangle 5"/>
          <p:cNvSpPr/>
          <p:nvPr/>
        </p:nvSpPr>
        <p:spPr>
          <a:xfrm>
            <a:off x="0" y="-104836"/>
            <a:ext cx="12211050" cy="6858002"/>
          </a:xfrm>
          <a:prstGeom prst="rect">
            <a:avLst/>
          </a:prstGeom>
          <a:gradFill>
            <a:gsLst>
              <a:gs pos="0">
                <a:schemeClr val="tx2">
                  <a:lumMod val="75000"/>
                </a:schemeClr>
              </a:gs>
              <a:gs pos="81000">
                <a:schemeClr val="tx2">
                  <a:lumMod val="100000"/>
                  <a:alpha val="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3" name="Title 22"/>
          <p:cNvSpPr>
            <a:spLocks noGrp="1"/>
          </p:cNvSpPr>
          <p:nvPr>
            <p:ph type="title"/>
          </p:nvPr>
        </p:nvSpPr>
        <p:spPr/>
        <p:txBody>
          <a:bodyPr/>
          <a:lstStyle/>
          <a:p>
            <a:r>
              <a:rPr lang="en-US" sz="4000" dirty="0">
                <a:solidFill>
                  <a:schemeClr val="bg1"/>
                </a:solidFill>
              </a:rPr>
              <a:t>Working with documents programmatically</a:t>
            </a:r>
          </a:p>
        </p:txBody>
      </p:sp>
      <p:sp>
        <p:nvSpPr>
          <p:cNvPr id="21" name="TextBox 20"/>
          <p:cNvSpPr txBox="1">
            <a:spLocks noChangeAspect="1"/>
          </p:cNvSpPr>
          <p:nvPr/>
        </p:nvSpPr>
        <p:spPr>
          <a:xfrm>
            <a:off x="9031829" y="1960839"/>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lvl="0" algn="ctr" defTabSz="896214">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Replace</a:t>
            </a:r>
            <a:r>
              <a:rPr lang="en-US" sz="1800" kern="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Document</a:t>
            </a:r>
          </a:p>
          <a:p>
            <a:pPr lvl="0" algn="ctr" defTabSz="896214">
              <a:defRPr/>
            </a:pPr>
            <a:r>
              <a:rPr lang="en-US" sz="1800" kern="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Async</a:t>
            </a:r>
          </a:p>
        </p:txBody>
      </p:sp>
      <p:sp>
        <p:nvSpPr>
          <p:cNvPr id="13" name="TextBox 12"/>
          <p:cNvSpPr txBox="1">
            <a:spLocks noChangeAspect="1"/>
          </p:cNvSpPr>
          <p:nvPr/>
        </p:nvSpPr>
        <p:spPr>
          <a:xfrm>
            <a:off x="5099254" y="1960839"/>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lvl="0" algn="ctr" defTabSz="896214">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Read</a:t>
            </a:r>
            <a:r>
              <a:rPr lang="en-US" sz="1800" kern="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Document</a:t>
            </a:r>
          </a:p>
          <a:p>
            <a:pPr lvl="0" algn="ctr" defTabSz="896214">
              <a:defRPr/>
            </a:pPr>
            <a:r>
              <a:rPr lang="en-US" sz="1800" kern="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Async</a:t>
            </a:r>
          </a:p>
        </p:txBody>
      </p:sp>
      <p:sp>
        <p:nvSpPr>
          <p:cNvPr id="8" name="TextBox 7"/>
          <p:cNvSpPr txBox="1">
            <a:spLocks noChangeAspect="1"/>
          </p:cNvSpPr>
          <p:nvPr/>
        </p:nvSpPr>
        <p:spPr>
          <a:xfrm>
            <a:off x="1166679" y="1946325"/>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lang="en-US" sz="1800" kern="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CreateDocument</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Async</a:t>
            </a:r>
          </a:p>
        </p:txBody>
      </p:sp>
      <p:sp>
        <p:nvSpPr>
          <p:cNvPr id="14" name="TextBox 13">
            <a:extLst>
              <a:ext uri="{FF2B5EF4-FFF2-40B4-BE49-F238E27FC236}">
                <a16:creationId xmlns:a16="http://schemas.microsoft.com/office/drawing/2014/main" id="{2A70CF76-D67B-4D88-B857-CCFE73272BA2}"/>
              </a:ext>
            </a:extLst>
          </p:cNvPr>
          <p:cNvSpPr txBox="1">
            <a:spLocks noChangeAspect="1"/>
          </p:cNvSpPr>
          <p:nvPr/>
        </p:nvSpPr>
        <p:spPr>
          <a:xfrm>
            <a:off x="6947735" y="4110941"/>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lvl="0" algn="ctr" defTabSz="896214">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Delete</a:t>
            </a:r>
            <a:r>
              <a:rPr lang="en-US" sz="1800" kern="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Document</a:t>
            </a:r>
          </a:p>
          <a:p>
            <a:pPr lvl="0" algn="ctr" defTabSz="896214">
              <a:defRPr/>
            </a:pPr>
            <a:r>
              <a:rPr lang="en-US" sz="1800" kern="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Async</a:t>
            </a:r>
          </a:p>
        </p:txBody>
      </p:sp>
      <p:sp>
        <p:nvSpPr>
          <p:cNvPr id="15" name="TextBox 14">
            <a:extLst>
              <a:ext uri="{FF2B5EF4-FFF2-40B4-BE49-F238E27FC236}">
                <a16:creationId xmlns:a16="http://schemas.microsoft.com/office/drawing/2014/main" id="{D05E3E29-E795-4881-BA96-5C33984EB76A}"/>
              </a:ext>
            </a:extLst>
          </p:cNvPr>
          <p:cNvSpPr txBox="1">
            <a:spLocks noChangeAspect="1"/>
          </p:cNvSpPr>
          <p:nvPr/>
        </p:nvSpPr>
        <p:spPr>
          <a:xfrm>
            <a:off x="3015160" y="4110941"/>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lvl="0" algn="ctr" defTabSz="896214">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Upsert</a:t>
            </a:r>
            <a:r>
              <a:rPr lang="en-US" sz="1800" kern="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Document</a:t>
            </a:r>
          </a:p>
          <a:p>
            <a:pPr lvl="0" algn="ctr" defTabSz="896214">
              <a:defRPr/>
            </a:pPr>
            <a:r>
              <a:rPr lang="en-US" sz="1800" kern="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Async</a:t>
            </a:r>
          </a:p>
        </p:txBody>
      </p:sp>
    </p:spTree>
    <p:extLst>
      <p:ext uri="{BB962C8B-B14F-4D97-AF65-F5344CB8AC3E}">
        <p14:creationId xmlns:p14="http://schemas.microsoft.com/office/powerpoint/2010/main" val="78007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1015663"/>
          </a:xfrm>
          <a:prstGeom prst="rect">
            <a:avLst/>
          </a:prstGeom>
        </p:spPr>
        <p:txBody>
          <a:bodyPr wrap="square">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Querying document programmatically</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4" name="Rectangle 3">
            <a:extLst>
              <a:ext uri="{FF2B5EF4-FFF2-40B4-BE49-F238E27FC236}">
                <a16:creationId xmlns:a16="http://schemas.microsoft.com/office/drawing/2014/main" id="{A6BD501F-D577-499F-A7A5-9085F86330B3}"/>
              </a:ext>
            </a:extLst>
          </p:cNvPr>
          <p:cNvSpPr/>
          <p:nvPr/>
        </p:nvSpPr>
        <p:spPr>
          <a:xfrm>
            <a:off x="6356715" y="0"/>
            <a:ext cx="5752372" cy="6924973"/>
          </a:xfrm>
          <a:prstGeom prst="rect">
            <a:avLst/>
          </a:prstGeom>
        </p:spPr>
        <p:txBody>
          <a:bodyPr wrap="square">
            <a:spAutoFit/>
          </a:bodyPr>
          <a:lstStyle/>
          <a:p>
            <a:r>
              <a:rPr lang="en-GB" sz="1200" dirty="0">
                <a:solidFill>
                  <a:srgbClr val="000000"/>
                </a:solidFill>
                <a:latin typeface="Consolas" panose="020B0609020204030204" pitchFamily="49" charset="0"/>
              </a:rPr>
              <a:t>{</a:t>
            </a:r>
          </a:p>
          <a:p>
            <a:r>
              <a:rPr lang="en-GB" sz="1200" dirty="0">
                <a:solidFill>
                  <a:srgbClr val="008000"/>
                </a:solidFill>
                <a:latin typeface="Consolas" panose="020B0609020204030204" pitchFamily="49" charset="0"/>
              </a:rPr>
              <a:t>// Set some common query options</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FeedOptions queryOptions = </a:t>
            </a:r>
            <a:r>
              <a:rPr lang="en-GB" sz="1200" dirty="0">
                <a:solidFill>
                  <a:srgbClr val="0000FF"/>
                </a:solidFill>
                <a:latin typeface="Consolas" panose="020B0609020204030204" pitchFamily="49" charset="0"/>
              </a:rPr>
              <a:t>new</a:t>
            </a:r>
            <a:r>
              <a:rPr lang="en-GB" sz="1200" dirty="0">
                <a:solidFill>
                  <a:srgbClr val="000000"/>
                </a:solidFill>
                <a:latin typeface="Consolas" panose="020B0609020204030204" pitchFamily="49" charset="0"/>
              </a:rPr>
              <a:t> FeedOptions { MaxItemCount = -</a:t>
            </a:r>
            <a:r>
              <a:rPr lang="en-GB" sz="1200" dirty="0">
                <a:solidFill>
                  <a:srgbClr val="09885A"/>
                </a:solidFill>
                <a:latin typeface="Consolas" panose="020B0609020204030204" pitchFamily="49" charset="0"/>
              </a:rPr>
              <a:t>1</a:t>
            </a:r>
            <a:r>
              <a:rPr lang="en-GB" sz="1200" dirty="0">
                <a:solidFill>
                  <a:srgbClr val="000000"/>
                </a:solidFill>
                <a:latin typeface="Consolas" panose="020B0609020204030204" pitchFamily="49" charset="0"/>
              </a:rPr>
              <a:t>, EnableCrossPartitionQuery = </a:t>
            </a:r>
            <a:r>
              <a:rPr lang="en-GB" sz="1200" dirty="0">
                <a:solidFill>
                  <a:srgbClr val="0000FF"/>
                </a:solidFill>
                <a:latin typeface="Consolas" panose="020B0609020204030204" pitchFamily="49" charset="0"/>
              </a:rPr>
              <a:t>true</a:t>
            </a:r>
            <a:r>
              <a:rPr lang="en-GB" sz="1200" dirty="0">
                <a:solidFill>
                  <a:srgbClr val="000000"/>
                </a:solidFill>
                <a:latin typeface="Consolas" panose="020B0609020204030204" pitchFamily="49" charset="0"/>
              </a:rPr>
              <a:t> };</a:t>
            </a:r>
          </a:p>
          <a:p>
            <a:br>
              <a:rPr lang="en-GB" sz="1200" dirty="0">
                <a:solidFill>
                  <a:srgbClr val="000000"/>
                </a:solidFill>
                <a:latin typeface="Consolas" panose="020B0609020204030204" pitchFamily="49" charset="0"/>
              </a:rPr>
            </a:br>
            <a:r>
              <a:rPr lang="en-GB" sz="1200" dirty="0">
                <a:solidFill>
                  <a:srgbClr val="008000"/>
                </a:solidFill>
                <a:latin typeface="Consolas" panose="020B0609020204030204" pitchFamily="49" charset="0"/>
              </a:rPr>
              <a:t>// Here we find nelapin via their LastName</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IQueryable&lt;User&gt; userQuery = </a:t>
            </a:r>
            <a:r>
              <a:rPr lang="en-GB" sz="1200" dirty="0">
                <a:solidFill>
                  <a:srgbClr val="0000FF"/>
                </a:solidFill>
                <a:latin typeface="Consolas" panose="020B0609020204030204" pitchFamily="49" charset="0"/>
              </a:rPr>
              <a:t>this</a:t>
            </a:r>
            <a:r>
              <a:rPr lang="en-GB" sz="1200" dirty="0">
                <a:solidFill>
                  <a:srgbClr val="000000"/>
                </a:solidFill>
                <a:latin typeface="Consolas" panose="020B0609020204030204" pitchFamily="49" charset="0"/>
              </a:rPr>
              <a:t>.client.CreateDocumentQuery&lt;User&gt;(</a:t>
            </a:r>
          </a:p>
          <a:p>
            <a:r>
              <a:rPr lang="en-GB" sz="1200" dirty="0">
                <a:solidFill>
                  <a:srgbClr val="000000"/>
                </a:solidFill>
                <a:latin typeface="Consolas" panose="020B0609020204030204" pitchFamily="49" charset="0"/>
              </a:rPr>
              <a:t>UriFactory.CreateDocumentCollectionUri(databaseName, collectionName), queryOptions)</a:t>
            </a:r>
          </a:p>
          <a:p>
            <a:r>
              <a:rPr lang="en-GB" sz="1200" dirty="0">
                <a:solidFill>
                  <a:srgbClr val="000000"/>
                </a:solidFill>
                <a:latin typeface="Consolas" panose="020B0609020204030204" pitchFamily="49" charset="0"/>
              </a:rPr>
              <a:t>.Where(u =&gt; u.LastName == </a:t>
            </a:r>
            <a:r>
              <a:rPr lang="en-GB" sz="1200" dirty="0">
                <a:solidFill>
                  <a:srgbClr val="A31515"/>
                </a:solidFill>
                <a:latin typeface="Consolas" panose="020B0609020204030204" pitchFamily="49" charset="0"/>
              </a:rPr>
              <a:t>"Pindakova"</a:t>
            </a:r>
            <a:r>
              <a:rPr lang="en-GB" sz="1200" dirty="0">
                <a:solidFill>
                  <a:srgbClr val="000000"/>
                </a:solidFill>
                <a:latin typeface="Consolas" panose="020B0609020204030204" pitchFamily="49" charset="0"/>
              </a:rPr>
              <a:t>);</a:t>
            </a:r>
          </a:p>
          <a:p>
            <a:br>
              <a:rPr lang="en-GB" sz="1200" dirty="0">
                <a:solidFill>
                  <a:srgbClr val="000000"/>
                </a:solidFill>
                <a:latin typeface="Consolas" panose="020B0609020204030204" pitchFamily="49" charset="0"/>
              </a:rPr>
            </a:br>
            <a:r>
              <a:rPr lang="en-GB" sz="1200" dirty="0">
                <a:solidFill>
                  <a:srgbClr val="008000"/>
                </a:solidFill>
                <a:latin typeface="Consolas" panose="020B0609020204030204" pitchFamily="49" charset="0"/>
              </a:rPr>
              <a:t>// The query is executed synchronously here, but can also be executed asynchronously via the IDocumentQuery&lt;T&gt; interface</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Console.WriteLine(</a:t>
            </a:r>
            <a:r>
              <a:rPr lang="en-GB" sz="1200" dirty="0">
                <a:solidFill>
                  <a:srgbClr val="A31515"/>
                </a:solidFill>
                <a:latin typeface="Consolas" panose="020B0609020204030204" pitchFamily="49" charset="0"/>
              </a:rPr>
              <a:t>"Running LINQ query..."</a:t>
            </a:r>
            <a:r>
              <a:rPr lang="en-GB" sz="1200" dirty="0">
                <a:solidFill>
                  <a:srgbClr val="000000"/>
                </a:solidFill>
                <a:latin typeface="Consolas" panose="020B0609020204030204" pitchFamily="49" charset="0"/>
              </a:rPr>
              <a:t>);</a:t>
            </a:r>
          </a:p>
          <a:p>
            <a:r>
              <a:rPr lang="en-GB" sz="1200" dirty="0">
                <a:solidFill>
                  <a:srgbClr val="0000FF"/>
                </a:solidFill>
                <a:latin typeface="Consolas" panose="020B0609020204030204" pitchFamily="49" charset="0"/>
              </a:rPr>
              <a:t>foreach</a:t>
            </a:r>
            <a:r>
              <a:rPr lang="en-GB" sz="1200" dirty="0">
                <a:solidFill>
                  <a:srgbClr val="000000"/>
                </a:solidFill>
                <a:latin typeface="Consolas" panose="020B0609020204030204" pitchFamily="49" charset="0"/>
              </a:rPr>
              <a:t> (User </a:t>
            </a:r>
            <a:r>
              <a:rPr lang="en-GB" sz="1200" dirty="0">
                <a:solidFill>
                  <a:srgbClr val="0000FF"/>
                </a:solidFill>
                <a:latin typeface="Consolas" panose="020B0609020204030204" pitchFamily="49" charset="0"/>
              </a:rPr>
              <a:t>in</a:t>
            </a:r>
            <a:r>
              <a:rPr lang="en-GB" sz="1200" dirty="0">
                <a:solidFill>
                  <a:srgbClr val="000000"/>
                </a:solidFill>
                <a:latin typeface="Consolas" panose="020B0609020204030204" pitchFamily="49" charset="0"/>
              </a:rPr>
              <a:t> userQuery)</a:t>
            </a:r>
          </a:p>
          <a:p>
            <a:r>
              <a:rPr lang="en-GB" sz="1200" dirty="0">
                <a:solidFill>
                  <a:srgbClr val="000000"/>
                </a:solidFill>
                <a:latin typeface="Consolas" panose="020B0609020204030204" pitchFamily="49" charset="0"/>
              </a:rPr>
              <a:t>{</a:t>
            </a:r>
          </a:p>
          <a:p>
            <a:r>
              <a:rPr lang="en-GB" sz="1200" dirty="0">
                <a:solidFill>
                  <a:srgbClr val="000000"/>
                </a:solidFill>
                <a:latin typeface="Consolas" panose="020B0609020204030204" pitchFamily="49" charset="0"/>
              </a:rPr>
              <a:t>Console.WriteLine(</a:t>
            </a:r>
            <a:r>
              <a:rPr lang="en-GB" sz="1200" dirty="0">
                <a:solidFill>
                  <a:srgbClr val="A31515"/>
                </a:solidFill>
                <a:latin typeface="Consolas" panose="020B0609020204030204" pitchFamily="49" charset="0"/>
              </a:rPr>
              <a:t>"\tRead {0}"</a:t>
            </a:r>
            <a:r>
              <a:rPr lang="en-GB" sz="1200" dirty="0">
                <a:solidFill>
                  <a:srgbClr val="000000"/>
                </a:solidFill>
                <a:latin typeface="Consolas" panose="020B0609020204030204" pitchFamily="49" charset="0"/>
              </a:rPr>
              <a:t>, user);</a:t>
            </a:r>
          </a:p>
          <a:p>
            <a:r>
              <a:rPr lang="en-GB" sz="1200" dirty="0">
                <a:solidFill>
                  <a:srgbClr val="000000"/>
                </a:solidFill>
                <a:latin typeface="Consolas" panose="020B0609020204030204" pitchFamily="49" charset="0"/>
              </a:rPr>
              <a:t>}</a:t>
            </a:r>
          </a:p>
          <a:p>
            <a:br>
              <a:rPr lang="en-GB" sz="1200" dirty="0">
                <a:solidFill>
                  <a:srgbClr val="000000"/>
                </a:solidFill>
                <a:latin typeface="Consolas" panose="020B0609020204030204" pitchFamily="49" charset="0"/>
              </a:rPr>
            </a:br>
            <a:r>
              <a:rPr lang="en-GB" sz="1200" dirty="0">
                <a:solidFill>
                  <a:srgbClr val="008000"/>
                </a:solidFill>
                <a:latin typeface="Consolas" panose="020B0609020204030204" pitchFamily="49" charset="0"/>
              </a:rPr>
              <a:t>// Now execute the same query via direct SQL</a:t>
            </a:r>
            <a:endParaRPr lang="en-GB" sz="1200" dirty="0">
              <a:solidFill>
                <a:srgbClr val="000000"/>
              </a:solidFill>
              <a:latin typeface="Consolas" panose="020B0609020204030204" pitchFamily="49" charset="0"/>
            </a:endParaRPr>
          </a:p>
          <a:p>
            <a:r>
              <a:rPr lang="en-GB" sz="1200" dirty="0">
                <a:solidFill>
                  <a:srgbClr val="000000"/>
                </a:solidFill>
                <a:latin typeface="Consolas" panose="020B0609020204030204" pitchFamily="49" charset="0"/>
              </a:rPr>
              <a:t>IQueryable&lt;User&gt; userQueryInSql = </a:t>
            </a:r>
            <a:r>
              <a:rPr lang="en-GB" sz="1200" dirty="0">
                <a:solidFill>
                  <a:srgbClr val="0000FF"/>
                </a:solidFill>
                <a:latin typeface="Consolas" panose="020B0609020204030204" pitchFamily="49" charset="0"/>
              </a:rPr>
              <a:t>this</a:t>
            </a:r>
            <a:r>
              <a:rPr lang="en-GB" sz="1200" dirty="0">
                <a:solidFill>
                  <a:srgbClr val="000000"/>
                </a:solidFill>
                <a:latin typeface="Consolas" panose="020B0609020204030204" pitchFamily="49" charset="0"/>
              </a:rPr>
              <a:t>.client.CreateDocumentQuery&lt;User&gt;(</a:t>
            </a:r>
          </a:p>
          <a:p>
            <a:r>
              <a:rPr lang="en-GB" sz="1200" dirty="0">
                <a:solidFill>
                  <a:srgbClr val="000000"/>
                </a:solidFill>
                <a:latin typeface="Consolas" panose="020B0609020204030204" pitchFamily="49" charset="0"/>
              </a:rPr>
              <a:t>UriFactory.CreateDocumentCollectionUri(databaseName, collectionName),</a:t>
            </a:r>
          </a:p>
          <a:p>
            <a:r>
              <a:rPr lang="en-GB" sz="1200" dirty="0">
                <a:solidFill>
                  <a:srgbClr val="A31515"/>
                </a:solidFill>
                <a:latin typeface="Consolas" panose="020B0609020204030204" pitchFamily="49" charset="0"/>
              </a:rPr>
              <a:t>"SELECT * FROM User WHERE User.lastName = 'Pindakova'"</a:t>
            </a:r>
            <a:r>
              <a:rPr lang="en-GB" sz="1200" dirty="0">
                <a:solidFill>
                  <a:srgbClr val="000000"/>
                </a:solidFill>
                <a:latin typeface="Consolas" panose="020B0609020204030204" pitchFamily="49" charset="0"/>
              </a:rPr>
              <a:t>, queryOptions );</a:t>
            </a:r>
          </a:p>
          <a:p>
            <a:br>
              <a:rPr lang="en-GB" sz="1200" dirty="0">
                <a:solidFill>
                  <a:srgbClr val="000000"/>
                </a:solidFill>
                <a:latin typeface="Consolas" panose="020B0609020204030204" pitchFamily="49" charset="0"/>
              </a:rPr>
            </a:br>
            <a:r>
              <a:rPr lang="en-GB" sz="1200" dirty="0">
                <a:solidFill>
                  <a:srgbClr val="000000"/>
                </a:solidFill>
                <a:latin typeface="Consolas" panose="020B0609020204030204" pitchFamily="49" charset="0"/>
              </a:rPr>
              <a:t>Console.WriteLine(</a:t>
            </a:r>
            <a:r>
              <a:rPr lang="en-GB" sz="1200" dirty="0">
                <a:solidFill>
                  <a:srgbClr val="A31515"/>
                </a:solidFill>
                <a:latin typeface="Consolas" panose="020B0609020204030204" pitchFamily="49" charset="0"/>
              </a:rPr>
              <a:t>"Running direct SQL query..."</a:t>
            </a:r>
            <a:r>
              <a:rPr lang="en-GB" sz="1200" dirty="0">
                <a:solidFill>
                  <a:srgbClr val="000000"/>
                </a:solidFill>
                <a:latin typeface="Consolas" panose="020B0609020204030204" pitchFamily="49" charset="0"/>
              </a:rPr>
              <a:t>);</a:t>
            </a:r>
          </a:p>
          <a:p>
            <a:r>
              <a:rPr lang="en-GB" sz="1200" dirty="0">
                <a:solidFill>
                  <a:srgbClr val="0000FF"/>
                </a:solidFill>
                <a:latin typeface="Consolas" panose="020B0609020204030204" pitchFamily="49" charset="0"/>
              </a:rPr>
              <a:t>foreach</a:t>
            </a:r>
            <a:r>
              <a:rPr lang="en-GB" sz="1200" dirty="0">
                <a:solidFill>
                  <a:srgbClr val="000000"/>
                </a:solidFill>
                <a:latin typeface="Consolas" panose="020B0609020204030204" pitchFamily="49" charset="0"/>
              </a:rPr>
              <a:t> (User </a:t>
            </a:r>
            <a:r>
              <a:rPr lang="en-GB" sz="1200" dirty="0">
                <a:solidFill>
                  <a:srgbClr val="0000FF"/>
                </a:solidFill>
                <a:latin typeface="Consolas" panose="020B0609020204030204" pitchFamily="49" charset="0"/>
              </a:rPr>
              <a:t>in</a:t>
            </a:r>
            <a:r>
              <a:rPr lang="en-GB" sz="1200" dirty="0">
                <a:solidFill>
                  <a:srgbClr val="000000"/>
                </a:solidFill>
                <a:latin typeface="Consolas" panose="020B0609020204030204" pitchFamily="49" charset="0"/>
              </a:rPr>
              <a:t> userQueryInSql)</a:t>
            </a:r>
          </a:p>
          <a:p>
            <a:r>
              <a:rPr lang="en-GB" sz="1200" dirty="0">
                <a:solidFill>
                  <a:srgbClr val="000000"/>
                </a:solidFill>
                <a:latin typeface="Consolas" panose="020B0609020204030204" pitchFamily="49" charset="0"/>
              </a:rPr>
              <a:t>{</a:t>
            </a:r>
          </a:p>
          <a:p>
            <a:r>
              <a:rPr lang="en-GB" sz="1200" dirty="0">
                <a:solidFill>
                  <a:srgbClr val="000000"/>
                </a:solidFill>
                <a:latin typeface="Consolas" panose="020B0609020204030204" pitchFamily="49" charset="0"/>
              </a:rPr>
              <a:t>Console.WriteLine(</a:t>
            </a:r>
            <a:r>
              <a:rPr lang="en-GB" sz="1200" dirty="0">
                <a:solidFill>
                  <a:srgbClr val="A31515"/>
                </a:solidFill>
                <a:latin typeface="Consolas" panose="020B0609020204030204" pitchFamily="49" charset="0"/>
              </a:rPr>
              <a:t>"\tRead {0}"</a:t>
            </a:r>
            <a:r>
              <a:rPr lang="en-GB" sz="1200" dirty="0">
                <a:solidFill>
                  <a:srgbClr val="000000"/>
                </a:solidFill>
                <a:latin typeface="Consolas" panose="020B0609020204030204" pitchFamily="49" charset="0"/>
              </a:rPr>
              <a:t>, user);</a:t>
            </a:r>
          </a:p>
          <a:p>
            <a:r>
              <a:rPr lang="en-GB" sz="1200" dirty="0">
                <a:solidFill>
                  <a:srgbClr val="000000"/>
                </a:solidFill>
                <a:latin typeface="Consolas" panose="020B0609020204030204" pitchFamily="49" charset="0"/>
              </a:rPr>
              <a:t>}</a:t>
            </a:r>
          </a:p>
          <a:p>
            <a:br>
              <a:rPr lang="en-GB" sz="1200" dirty="0">
                <a:solidFill>
                  <a:srgbClr val="000000"/>
                </a:solidFill>
                <a:latin typeface="Consolas" panose="020B0609020204030204" pitchFamily="49" charset="0"/>
              </a:rPr>
            </a:br>
            <a:r>
              <a:rPr lang="en-GB" sz="1200" dirty="0">
                <a:solidFill>
                  <a:srgbClr val="000000"/>
                </a:solidFill>
                <a:latin typeface="Consolas" panose="020B0609020204030204" pitchFamily="49" charset="0"/>
              </a:rPr>
              <a:t>Console.WriteLine(</a:t>
            </a:r>
            <a:r>
              <a:rPr lang="en-GB" sz="1200" dirty="0">
                <a:solidFill>
                  <a:srgbClr val="A31515"/>
                </a:solidFill>
                <a:latin typeface="Consolas" panose="020B0609020204030204" pitchFamily="49" charset="0"/>
              </a:rPr>
              <a:t>"Press any key to continue ..."</a:t>
            </a:r>
            <a:r>
              <a:rPr lang="en-GB" sz="1200" dirty="0">
                <a:solidFill>
                  <a:srgbClr val="000000"/>
                </a:solidFill>
                <a:latin typeface="Consolas" panose="020B0609020204030204" pitchFamily="49" charset="0"/>
              </a:rPr>
              <a:t>);</a:t>
            </a:r>
          </a:p>
          <a:p>
            <a:r>
              <a:rPr lang="en-GB" sz="1200" dirty="0">
                <a:solidFill>
                  <a:srgbClr val="000000"/>
                </a:solidFill>
                <a:latin typeface="Consolas" panose="020B0609020204030204" pitchFamily="49" charset="0"/>
              </a:rPr>
              <a:t>Console.ReadKey();</a:t>
            </a:r>
          </a:p>
          <a:p>
            <a:r>
              <a:rPr lang="en-GB" sz="1200" dirty="0">
                <a:solidFill>
                  <a:srgbClr val="000000"/>
                </a:solidFill>
                <a:latin typeface="Consolas" panose="020B0609020204030204" pitchFamily="49" charset="0"/>
              </a:rPr>
              <a:t>}</a:t>
            </a:r>
            <a:endParaRPr lang="en-GB" sz="12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89282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1477328"/>
          </a:xfrm>
          <a:prstGeom prst="rect">
            <a:avLst/>
          </a:prstGeom>
        </p:spPr>
        <p:txBody>
          <a:bodyPr wrap="square">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Segoe UI Light"/>
                <a:ea typeface="+mn-ea"/>
                <a:cs typeface="+mn-cs"/>
              </a:rPr>
              <a:t>Perform </a:t>
            </a:r>
          </a:p>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Segoe UI Light"/>
                <a:ea typeface="+mn-ea"/>
                <a:cs typeface="+mn-cs"/>
              </a:rPr>
              <a:t>Azure Cosmos DB </a:t>
            </a:r>
          </a:p>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Segoe UI Light"/>
                <a:ea typeface="+mn-ea"/>
                <a:cs typeface="+mn-cs"/>
              </a:rPr>
              <a:t>Queries</a:t>
            </a:r>
            <a:r>
              <a:rPr kumimoji="0" lang="en-GB" sz="3000" b="0" i="0" u="none" strike="noStrike" kern="0" cap="none" spc="0" normalizeH="0" baseline="0" noProof="0" dirty="0">
                <a:ln>
                  <a:noFill/>
                </a:ln>
                <a:solidFill>
                  <a:prstClr val="white"/>
                </a:solidFill>
                <a:effectLst/>
                <a:uLnTx/>
                <a:uFillTx/>
                <a:latin typeface="Segoe UI Light"/>
                <a:ea typeface="+mn-ea"/>
                <a:cs typeface="+mn-cs"/>
              </a:rPr>
              <a:t>.</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pic>
        <p:nvPicPr>
          <p:cNvPr id="7" name="Picture 6">
            <a:extLst>
              <a:ext uri="{FF2B5EF4-FFF2-40B4-BE49-F238E27FC236}">
                <a16:creationId xmlns:a16="http://schemas.microsoft.com/office/drawing/2014/main" id="{6951A673-53A3-4D97-B4F9-8414A7351F36}"/>
              </a:ext>
            </a:extLst>
          </p:cNvPr>
          <p:cNvPicPr>
            <a:picLocks noChangeAspect="1"/>
          </p:cNvPicPr>
          <p:nvPr/>
        </p:nvPicPr>
        <p:blipFill>
          <a:blip r:embed="rId3"/>
          <a:stretch>
            <a:fillRect/>
          </a:stretch>
        </p:blipFill>
        <p:spPr>
          <a:xfrm>
            <a:off x="6574939" y="1138970"/>
            <a:ext cx="4921956" cy="4394023"/>
          </a:xfrm>
          <a:prstGeom prst="rect">
            <a:avLst/>
          </a:prstGeom>
        </p:spPr>
      </p:pic>
    </p:spTree>
    <p:extLst>
      <p:ext uri="{BB962C8B-B14F-4D97-AF65-F5344CB8AC3E}">
        <p14:creationId xmlns:p14="http://schemas.microsoft.com/office/powerpoint/2010/main" val="233396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6130909"/>
          </a:xfrm>
        </p:spPr>
        <p:txBody>
          <a:bodyPr/>
          <a:lstStyle/>
          <a:p>
            <a:r>
              <a:rPr lang="en-US" sz="2400" dirty="0"/>
              <a:t>Q01 – Suppose you are using Visual Studio Code to develop a .NET Core application that accesses Azure Cosmos DB. You need to include the connection string for your database in your application configuration. What is the most convenient way to get this information into your project? </a:t>
            </a:r>
          </a:p>
          <a:p>
            <a:r>
              <a:rPr lang="en-GB" sz="2400" b="1" dirty="0"/>
              <a:t>A01 – </a:t>
            </a:r>
            <a:r>
              <a:rPr lang="en-US" sz="2400" b="1" dirty="0"/>
              <a:t>Directly from Visual Studio Code</a:t>
            </a:r>
          </a:p>
          <a:p>
            <a:pPr lvl="0"/>
            <a:endParaRPr lang="en-GB" sz="2400" dirty="0"/>
          </a:p>
          <a:p>
            <a:r>
              <a:rPr lang="en-US" sz="2400" dirty="0"/>
              <a:t>Q02 - When working with Azure Cosmos DB's SQL API, which of these can be used to perform CRUD operations?</a:t>
            </a:r>
          </a:p>
          <a:p>
            <a:r>
              <a:rPr lang="en-GB" sz="2400" b="1" dirty="0"/>
              <a:t>A02 – LINQ</a:t>
            </a:r>
          </a:p>
          <a:p>
            <a:endParaRPr lang="en-GB" sz="2400" b="1" dirty="0"/>
          </a:p>
          <a:p>
            <a:r>
              <a:rPr lang="en-US" sz="2400" dirty="0"/>
              <a:t>Q03 - When working with the Azure Cosmos DB Client SDK's DocumentClient class, you use a NOSQL model. How would you use this class to change the FirstName field of a Person Document from 'Ann' to 'Fran'?</a:t>
            </a:r>
          </a:p>
          <a:p>
            <a:r>
              <a:rPr lang="en-GB" sz="2400" b="1" dirty="0"/>
              <a:t>A03 – </a:t>
            </a:r>
            <a:r>
              <a:rPr lang="en-US" sz="2400" b="1" dirty="0"/>
              <a:t>Call ReplaceDocumentAsync with an updated Person object</a:t>
            </a:r>
          </a:p>
          <a:p>
            <a:endParaRPr lang="en-GB" sz="2400" b="1" dirty="0"/>
          </a:p>
        </p:txBody>
      </p:sp>
    </p:spTree>
    <p:extLst>
      <p:ext uri="{BB962C8B-B14F-4D97-AF65-F5344CB8AC3E}">
        <p14:creationId xmlns:p14="http://schemas.microsoft.com/office/powerpoint/2010/main" val="205963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6798336" cy="1846659"/>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04</a:t>
            </a:r>
          </a:p>
          <a:p>
            <a:pPr>
              <a:defRPr/>
            </a:pPr>
            <a:r>
              <a:rPr lang="en-GB" sz="4000" dirty="0">
                <a:solidFill>
                  <a:schemeClr val="accent1"/>
                </a:solidFill>
                <a:latin typeface="Segoe UI Semibold"/>
              </a:rPr>
              <a:t>Distribute your data globally </a:t>
            </a:r>
          </a:p>
          <a:p>
            <a:pPr>
              <a:defRPr/>
            </a:pPr>
            <a:r>
              <a:rPr lang="en-GB" sz="4000" dirty="0">
                <a:solidFill>
                  <a:schemeClr val="accent1"/>
                </a:solidFill>
                <a:latin typeface="Segoe UI Semibold"/>
              </a:rPr>
              <a:t>with Azure Cosmos DB</a:t>
            </a:r>
            <a:endParaRPr lang="en-US" sz="4000" dirty="0">
              <a:solidFill>
                <a:schemeClr val="accent1"/>
              </a:solidFill>
              <a:latin typeface="Segoe UI Semibold"/>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938721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2412968"/>
          </a:xfrm>
        </p:spPr>
        <p:txBody>
          <a:bodyPr/>
          <a:lstStyle/>
          <a:p>
            <a:r>
              <a:rPr lang="en-US" dirty="0"/>
              <a:t>Learn about the benefits of writing and replicating data to multiple regions around the world</a:t>
            </a:r>
          </a:p>
          <a:p>
            <a:r>
              <a:rPr lang="en-US" dirty="0"/>
              <a:t>Cosmos DB multi-master replication</a:t>
            </a:r>
          </a:p>
          <a:p>
            <a:r>
              <a:rPr lang="en-US" dirty="0"/>
              <a:t>Cosmos DB failover management</a:t>
            </a:r>
          </a:p>
          <a:p>
            <a:r>
              <a:rPr lang="en-US" dirty="0"/>
              <a:t>Change the consistency setting for your database</a:t>
            </a:r>
          </a:p>
        </p:txBody>
      </p:sp>
    </p:spTree>
    <p:extLst>
      <p:ext uri="{BB962C8B-B14F-4D97-AF65-F5344CB8AC3E}">
        <p14:creationId xmlns:p14="http://schemas.microsoft.com/office/powerpoint/2010/main" val="35963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sz="4000" dirty="0"/>
              <a:t>Benefits of writing and replicating data to multiple regions</a:t>
            </a:r>
          </a:p>
        </p:txBody>
      </p:sp>
      <p:pic>
        <p:nvPicPr>
          <p:cNvPr id="2" name="Picture 1">
            <a:extLst>
              <a:ext uri="{FF2B5EF4-FFF2-40B4-BE49-F238E27FC236}">
                <a16:creationId xmlns:a16="http://schemas.microsoft.com/office/drawing/2014/main" id="{12B42EAA-C0BC-44FD-B770-7477105AF846}"/>
              </a:ext>
            </a:extLst>
          </p:cNvPr>
          <p:cNvPicPr>
            <a:picLocks noChangeAspect="1"/>
          </p:cNvPicPr>
          <p:nvPr/>
        </p:nvPicPr>
        <p:blipFill>
          <a:blip r:embed="rId3"/>
          <a:stretch>
            <a:fillRect/>
          </a:stretch>
        </p:blipFill>
        <p:spPr>
          <a:xfrm>
            <a:off x="897345" y="984481"/>
            <a:ext cx="10106099" cy="5762667"/>
          </a:xfrm>
          <a:prstGeom prst="rect">
            <a:avLst/>
          </a:prstGeom>
        </p:spPr>
      </p:pic>
    </p:spTree>
    <p:extLst>
      <p:ext uri="{BB962C8B-B14F-4D97-AF65-F5344CB8AC3E}">
        <p14:creationId xmlns:p14="http://schemas.microsoft.com/office/powerpoint/2010/main" val="340854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sz="4000" dirty="0"/>
              <a:t>Cosmos DB multi-master replication</a:t>
            </a:r>
          </a:p>
        </p:txBody>
      </p:sp>
      <p:pic>
        <p:nvPicPr>
          <p:cNvPr id="3" name="Picture 2">
            <a:extLst>
              <a:ext uri="{FF2B5EF4-FFF2-40B4-BE49-F238E27FC236}">
                <a16:creationId xmlns:a16="http://schemas.microsoft.com/office/drawing/2014/main" id="{702400EB-7DE9-4368-B540-5561949D6B38}"/>
              </a:ext>
            </a:extLst>
          </p:cNvPr>
          <p:cNvPicPr>
            <a:picLocks noChangeAspect="1"/>
          </p:cNvPicPr>
          <p:nvPr/>
        </p:nvPicPr>
        <p:blipFill>
          <a:blip r:embed="rId3"/>
          <a:stretch>
            <a:fillRect/>
          </a:stretch>
        </p:blipFill>
        <p:spPr>
          <a:xfrm>
            <a:off x="530002" y="1098450"/>
            <a:ext cx="10634996" cy="5430742"/>
          </a:xfrm>
          <a:prstGeom prst="rect">
            <a:avLst/>
          </a:prstGeom>
        </p:spPr>
      </p:pic>
      <p:sp>
        <p:nvSpPr>
          <p:cNvPr id="14" name="Arc 13">
            <a:extLst>
              <a:ext uri="{FF2B5EF4-FFF2-40B4-BE49-F238E27FC236}">
                <a16:creationId xmlns:a16="http://schemas.microsoft.com/office/drawing/2014/main" id="{0ACDE369-B59B-4427-BB87-ADD5ED72B569}"/>
              </a:ext>
            </a:extLst>
          </p:cNvPr>
          <p:cNvSpPr/>
          <p:nvPr/>
        </p:nvSpPr>
        <p:spPr>
          <a:xfrm>
            <a:off x="0" y="2781058"/>
            <a:ext cx="6132887" cy="4076942"/>
          </a:xfrm>
          <a:prstGeom prst="arc">
            <a:avLst>
              <a:gd name="adj1" fmla="val 13606671"/>
              <a:gd name="adj2" fmla="val 45389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5" name="Arc 14">
            <a:extLst>
              <a:ext uri="{FF2B5EF4-FFF2-40B4-BE49-F238E27FC236}">
                <a16:creationId xmlns:a16="http://schemas.microsoft.com/office/drawing/2014/main" id="{F892FDBC-750B-4428-848D-782F018536F2}"/>
              </a:ext>
            </a:extLst>
          </p:cNvPr>
          <p:cNvSpPr/>
          <p:nvPr/>
        </p:nvSpPr>
        <p:spPr>
          <a:xfrm rot="10800000">
            <a:off x="1316268" y="1051855"/>
            <a:ext cx="6924979" cy="4399599"/>
          </a:xfrm>
          <a:prstGeom prst="arc">
            <a:avLst>
              <a:gd name="adj1" fmla="val 14424205"/>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12269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25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right)">
                                      <p:cBhvr>
                                        <p:cTn id="12"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Agenda</a:t>
            </a:r>
          </a:p>
        </p:txBody>
      </p:sp>
      <p:sp>
        <p:nvSpPr>
          <p:cNvPr id="6" name="Text Placeholder 5"/>
          <p:cNvSpPr>
            <a:spLocks noGrp="1"/>
          </p:cNvSpPr>
          <p:nvPr>
            <p:ph type="body" sz="quarter" idx="10"/>
          </p:nvPr>
        </p:nvSpPr>
        <p:spPr>
          <a:xfrm>
            <a:off x="471466" y="1108734"/>
            <a:ext cx="11018520" cy="2412968"/>
          </a:xfrm>
        </p:spPr>
        <p:txBody>
          <a:bodyPr/>
          <a:lstStyle/>
          <a:p>
            <a:r>
              <a:rPr lang="en-US" dirty="0"/>
              <a:t>L01 –</a:t>
            </a:r>
            <a:r>
              <a:rPr lang="en-GB" dirty="0"/>
              <a:t> Create an Azure Cosmos DB database built to scale</a:t>
            </a:r>
          </a:p>
          <a:p>
            <a:r>
              <a:rPr lang="en-US" dirty="0"/>
              <a:t>L02 </a:t>
            </a:r>
            <a:r>
              <a:rPr lang="en-GB" dirty="0"/>
              <a:t>- Insert and query data in your Azure Cosmos DB database</a:t>
            </a:r>
          </a:p>
          <a:p>
            <a:r>
              <a:rPr lang="en-US" dirty="0"/>
              <a:t>L03 </a:t>
            </a:r>
            <a:r>
              <a:rPr lang="en-GB" dirty="0"/>
              <a:t>- Build a .NET Core app for Azure Cosmos DB in Visual Studio Code</a:t>
            </a:r>
          </a:p>
          <a:p>
            <a:r>
              <a:rPr lang="en-US" dirty="0"/>
              <a:t>L04 </a:t>
            </a:r>
            <a:r>
              <a:rPr lang="en-GB" dirty="0"/>
              <a:t>- Distribute your data globally with Azure Cosmos DB</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804700" y="3591655"/>
            <a:ext cx="3373017" cy="2800085"/>
          </a:xfrm>
          <a:prstGeom prst="rect">
            <a:avLst/>
          </a:prstGeom>
          <a:solidFill>
            <a:schemeClr val="bg1">
              <a:lumMod val="95000"/>
            </a:schemeClr>
          </a:solidFill>
          <a:ln>
            <a:noFill/>
          </a:ln>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 name="Rectangle 33"/>
          <p:cNvSpPr/>
          <p:nvPr/>
        </p:nvSpPr>
        <p:spPr bwMode="auto">
          <a:xfrm>
            <a:off x="6944395" y="3591655"/>
            <a:ext cx="3409260" cy="2800085"/>
          </a:xfrm>
          <a:prstGeom prst="rect">
            <a:avLst/>
          </a:prstGeom>
          <a:solidFill>
            <a:schemeClr val="bg1">
              <a:lumMod val="95000"/>
            </a:schemeClr>
          </a:solidFill>
          <a:ln>
            <a:noFill/>
          </a:ln>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9" name="Title 1"/>
          <p:cNvSpPr>
            <a:spLocks noGrp="1"/>
          </p:cNvSpPr>
          <p:nvPr>
            <p:ph type="title"/>
          </p:nvPr>
        </p:nvSpPr>
        <p:spPr/>
        <p:txBody>
          <a:bodyPr/>
          <a:lstStyle/>
          <a:p>
            <a:r>
              <a:rPr lang="en-GB" sz="4000" dirty="0"/>
              <a:t>Cosmos DB failover management</a:t>
            </a:r>
          </a:p>
        </p:txBody>
      </p:sp>
      <p:sp>
        <p:nvSpPr>
          <p:cNvPr id="26" name="Rectangle 25"/>
          <p:cNvSpPr/>
          <p:nvPr/>
        </p:nvSpPr>
        <p:spPr bwMode="auto">
          <a:xfrm>
            <a:off x="1804700" y="2185401"/>
            <a:ext cx="3373017" cy="1310838"/>
          </a:xfrm>
          <a:prstGeom prst="rect">
            <a:avLst/>
          </a:prstGeom>
          <a:solidFill>
            <a:schemeClr val="tx2"/>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region outage</a:t>
            </a:r>
          </a:p>
        </p:txBody>
      </p:sp>
      <p:sp>
        <p:nvSpPr>
          <p:cNvPr id="28" name="Rectangle 27"/>
          <p:cNvSpPr/>
          <p:nvPr/>
        </p:nvSpPr>
        <p:spPr bwMode="auto">
          <a:xfrm>
            <a:off x="6944395" y="2185401"/>
            <a:ext cx="3409259" cy="1310838"/>
          </a:xfrm>
          <a:prstGeom prst="rect">
            <a:avLst/>
          </a:prstGeom>
          <a:solidFill>
            <a:schemeClr val="accent3"/>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sz="2000" dirty="0">
                <a:solidFill>
                  <a:prstClr val="white"/>
                </a:solidFill>
                <a:latin typeface="Segoe UI Semibold" panose="020B0702040204020203" pitchFamily="34" charset="0"/>
                <a:cs typeface="Segoe UI Semibold" panose="020B0702040204020203" pitchFamily="34" charset="0"/>
              </a:rPr>
              <a:t>Write region outage</a:t>
            </a:r>
            <a:endPar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4" name="Text Placeholder 4">
            <a:extLst>
              <a:ext uri="{FF2B5EF4-FFF2-40B4-BE49-F238E27FC236}">
                <a16:creationId xmlns:a16="http://schemas.microsoft.com/office/drawing/2014/main" id="{B3A14ACA-6483-4529-B5B0-50EC051556E5}"/>
              </a:ext>
            </a:extLst>
          </p:cNvPr>
          <p:cNvSpPr txBox="1">
            <a:spLocks/>
          </p:cNvSpPr>
          <p:nvPr/>
        </p:nvSpPr>
        <p:spPr>
          <a:xfrm>
            <a:off x="381000" y="929350"/>
            <a:ext cx="11430000" cy="155119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Automated fail-over is a feature that comes into play when there's a disaster or other event that takes one of your read or write regions offline, and it redirects requests from the offline region to the next most prioritized region.</a:t>
            </a:r>
          </a:p>
          <a:p>
            <a:pPr marL="0" marR="0" lvl="0" indent="0" algn="l" defTabSz="932742"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3" name="Rectangle 2">
            <a:extLst>
              <a:ext uri="{FF2B5EF4-FFF2-40B4-BE49-F238E27FC236}">
                <a16:creationId xmlns:a16="http://schemas.microsoft.com/office/drawing/2014/main" id="{53611386-D0B4-45E2-8FBF-FAB3EE8A70EC}"/>
              </a:ext>
            </a:extLst>
          </p:cNvPr>
          <p:cNvSpPr/>
          <p:nvPr/>
        </p:nvSpPr>
        <p:spPr>
          <a:xfrm>
            <a:off x="1975515" y="3814298"/>
            <a:ext cx="3033300" cy="1722010"/>
          </a:xfrm>
          <a:prstGeom prst="rect">
            <a:avLst/>
          </a:prstGeom>
        </p:spPr>
        <p:txBody>
          <a:bodyPr wrap="square">
            <a:spAutoFit/>
          </a:bodyPr>
          <a:lstStyle/>
          <a:p>
            <a:r>
              <a:rPr lang="en-US" dirty="0"/>
              <a:t>Azure Cosmos DB accounts with a read region in one of the affected regions are automatically disconnected from their write region and marked offline</a:t>
            </a:r>
            <a:r>
              <a:rPr lang="en-IN" kern="0" dirty="0">
                <a:solidFill>
                  <a:srgbClr val="505050"/>
                </a:solidFill>
                <a:latin typeface="Segoe UI"/>
                <a:cs typeface="Segoe UI Light" panose="020B0502040204020203" pitchFamily="34" charset="0"/>
              </a:rPr>
              <a:t>.</a:t>
            </a:r>
            <a:endParaRPr lang="en-US" dirty="0"/>
          </a:p>
        </p:txBody>
      </p:sp>
      <p:sp>
        <p:nvSpPr>
          <p:cNvPr id="15" name="Rectangle 14">
            <a:extLst>
              <a:ext uri="{FF2B5EF4-FFF2-40B4-BE49-F238E27FC236}">
                <a16:creationId xmlns:a16="http://schemas.microsoft.com/office/drawing/2014/main" id="{4D0111C5-CED0-4A61-B1DD-C93DC35BEA90}"/>
              </a:ext>
            </a:extLst>
          </p:cNvPr>
          <p:cNvSpPr/>
          <p:nvPr/>
        </p:nvSpPr>
        <p:spPr>
          <a:xfrm>
            <a:off x="7183185" y="3815623"/>
            <a:ext cx="3033300" cy="2265236"/>
          </a:xfrm>
          <a:prstGeom prst="rect">
            <a:avLst/>
          </a:prstGeom>
        </p:spPr>
        <p:txBody>
          <a:bodyPr wrap="square">
            <a:spAutoFit/>
          </a:bodyPr>
          <a:lstStyle/>
          <a:p>
            <a:r>
              <a:rPr lang="en-US" dirty="0"/>
              <a:t>If the affected region is the current write region and automatic fail-over is enabled, then the region is automatically marked as offline. Then, an alternative region is promoted as the write region</a:t>
            </a:r>
          </a:p>
        </p:txBody>
      </p:sp>
    </p:spTree>
    <p:extLst>
      <p:ext uri="{BB962C8B-B14F-4D97-AF65-F5344CB8AC3E}">
        <p14:creationId xmlns:p14="http://schemas.microsoft.com/office/powerpoint/2010/main" val="118801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flipH="1">
            <a:off x="12190414" y="0"/>
            <a:ext cx="4571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101566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Cosmos DB</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Consistency Levels</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9" name="TextBox 8">
            <a:extLst>
              <a:ext uri="{FF2B5EF4-FFF2-40B4-BE49-F238E27FC236}">
                <a16:creationId xmlns:a16="http://schemas.microsoft.com/office/drawing/2014/main" id="{0B0286CA-7395-437A-BA5F-8DCA24AC5389}"/>
              </a:ext>
            </a:extLst>
          </p:cNvPr>
          <p:cNvSpPr txBox="1">
            <a:spLocks noChangeAspect="1"/>
          </p:cNvSpPr>
          <p:nvPr/>
        </p:nvSpPr>
        <p:spPr>
          <a:xfrm>
            <a:off x="9667217" y="4603436"/>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Eventual</a:t>
            </a:r>
          </a:p>
        </p:txBody>
      </p:sp>
      <p:sp>
        <p:nvSpPr>
          <p:cNvPr id="8" name="TextBox 7">
            <a:extLst>
              <a:ext uri="{FF2B5EF4-FFF2-40B4-BE49-F238E27FC236}">
                <a16:creationId xmlns:a16="http://schemas.microsoft.com/office/drawing/2014/main" id="{3ABCD97F-B88D-4E9D-9561-DF5B6ED68E3F}"/>
              </a:ext>
            </a:extLst>
          </p:cNvPr>
          <p:cNvSpPr txBox="1">
            <a:spLocks noChangeAspect="1"/>
          </p:cNvSpPr>
          <p:nvPr/>
        </p:nvSpPr>
        <p:spPr>
          <a:xfrm>
            <a:off x="8638517" y="3597596"/>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Consistent </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Prefix</a:t>
            </a:r>
          </a:p>
        </p:txBody>
      </p:sp>
      <p:sp>
        <p:nvSpPr>
          <p:cNvPr id="10" name="TextBox 9">
            <a:extLst>
              <a:ext uri="{FF2B5EF4-FFF2-40B4-BE49-F238E27FC236}">
                <a16:creationId xmlns:a16="http://schemas.microsoft.com/office/drawing/2014/main" id="{09A73716-3043-46B3-9B4A-EBB5611B8CE4}"/>
              </a:ext>
            </a:extLst>
          </p:cNvPr>
          <p:cNvSpPr txBox="1">
            <a:spLocks noChangeAspect="1"/>
          </p:cNvSpPr>
          <p:nvPr/>
        </p:nvSpPr>
        <p:spPr>
          <a:xfrm>
            <a:off x="7531182" y="2377689"/>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Session</a:t>
            </a:r>
          </a:p>
        </p:txBody>
      </p:sp>
      <p:sp>
        <p:nvSpPr>
          <p:cNvPr id="6" name="TextBox 5">
            <a:extLst>
              <a:ext uri="{FF2B5EF4-FFF2-40B4-BE49-F238E27FC236}">
                <a16:creationId xmlns:a16="http://schemas.microsoft.com/office/drawing/2014/main" id="{11D279FC-3C97-40D6-AD4E-B07B510D9363}"/>
              </a:ext>
            </a:extLst>
          </p:cNvPr>
          <p:cNvSpPr txBox="1">
            <a:spLocks noChangeAspect="1"/>
          </p:cNvSpPr>
          <p:nvPr/>
        </p:nvSpPr>
        <p:spPr>
          <a:xfrm>
            <a:off x="6525342" y="1316389"/>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Bounded </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Staleness</a:t>
            </a:r>
          </a:p>
        </p:txBody>
      </p:sp>
      <p:sp>
        <p:nvSpPr>
          <p:cNvPr id="7" name="TextBox 6">
            <a:extLst>
              <a:ext uri="{FF2B5EF4-FFF2-40B4-BE49-F238E27FC236}">
                <a16:creationId xmlns:a16="http://schemas.microsoft.com/office/drawing/2014/main" id="{D55F47E7-8D39-45FC-9B41-87474BE940D9}"/>
              </a:ext>
            </a:extLst>
          </p:cNvPr>
          <p:cNvSpPr txBox="1">
            <a:spLocks noChangeAspect="1"/>
          </p:cNvSpPr>
          <p:nvPr/>
        </p:nvSpPr>
        <p:spPr>
          <a:xfrm>
            <a:off x="5345649" y="244006"/>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Strong</a:t>
            </a:r>
          </a:p>
        </p:txBody>
      </p:sp>
    </p:spTree>
    <p:extLst>
      <p:ext uri="{BB962C8B-B14F-4D97-AF65-F5344CB8AC3E}">
        <p14:creationId xmlns:p14="http://schemas.microsoft.com/office/powerpoint/2010/main" val="419628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0" grpId="0" animBg="1"/>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1809726"/>
          </a:xfrm>
        </p:spPr>
        <p:txBody>
          <a:bodyPr/>
          <a:lstStyle/>
          <a:p>
            <a:r>
              <a:rPr lang="en-US" dirty="0"/>
              <a:t>Q01 – You want to maximize the data integrity of data that is stored in a Cosmos DB. Which consistency level should you choose?</a:t>
            </a:r>
          </a:p>
          <a:p>
            <a:r>
              <a:rPr lang="en-GB" b="1" dirty="0"/>
              <a:t>A01 – </a:t>
            </a:r>
            <a:r>
              <a:rPr lang="en-US" b="1" dirty="0"/>
              <a:t>Strong</a:t>
            </a:r>
            <a:br>
              <a:rPr lang="en-GB" dirty="0"/>
            </a:br>
            <a:endParaRPr lang="en-GB" dirty="0"/>
          </a:p>
        </p:txBody>
      </p:sp>
    </p:spTree>
    <p:extLst>
      <p:ext uri="{BB962C8B-B14F-4D97-AF65-F5344CB8AC3E}">
        <p14:creationId xmlns:p14="http://schemas.microsoft.com/office/powerpoint/2010/main" val="197624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a:xfrm>
            <a:off x="199643" y="258537"/>
            <a:ext cx="11018520" cy="553998"/>
          </a:xfrm>
        </p:spPr>
        <p:txBody>
          <a:bodyPr/>
          <a:lstStyle/>
          <a:p>
            <a:r>
              <a:rPr lang="en-US" dirty="0"/>
              <a:t>Lab: Lab Title</a:t>
            </a:r>
          </a:p>
        </p:txBody>
      </p:sp>
      <p:pic>
        <p:nvPicPr>
          <p:cNvPr id="4" name="Picture 3" descr="This is a lab title slide. At the top of this slide is the lab title. underneath the title, is a picture of an individual working at a desk with three monitors.">
            <a:extLst>
              <a:ext uri="{FF2B5EF4-FFF2-40B4-BE49-F238E27FC236}">
                <a16:creationId xmlns:a16="http://schemas.microsoft.com/office/drawing/2014/main" id="{AEBD4895-FE0C-4436-B5C2-74F80471FE4E}"/>
              </a:ext>
            </a:extLst>
          </p:cNvPr>
          <p:cNvPicPr>
            <a:picLocks noChangeAspect="1"/>
          </p:cNvPicPr>
          <p:nvPr/>
        </p:nvPicPr>
        <p:blipFill>
          <a:blip r:embed="rId2"/>
          <a:stretch>
            <a:fillRect/>
          </a:stretch>
        </p:blipFill>
        <p:spPr>
          <a:xfrm>
            <a:off x="0" y="1112521"/>
            <a:ext cx="12192000" cy="5745479"/>
          </a:xfrm>
          <a:prstGeom prst="rect">
            <a:avLst/>
          </a:prstGeom>
        </p:spPr>
      </p:pic>
    </p:spTree>
    <p:extLst>
      <p:ext uri="{BB962C8B-B14F-4D97-AF65-F5344CB8AC3E}">
        <p14:creationId xmlns:p14="http://schemas.microsoft.com/office/powerpoint/2010/main" val="356927356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overview</a:t>
            </a:r>
          </a:p>
        </p:txBody>
      </p:sp>
      <p:sp>
        <p:nvSpPr>
          <p:cNvPr id="6" name="Text Placeholder 5"/>
          <p:cNvSpPr>
            <a:spLocks noGrp="1"/>
          </p:cNvSpPr>
          <p:nvPr>
            <p:ph type="body" sz="quarter" idx="10"/>
          </p:nvPr>
        </p:nvSpPr>
        <p:spPr>
          <a:xfrm>
            <a:off x="471466" y="1108734"/>
            <a:ext cx="11018520" cy="2099036"/>
          </a:xfrm>
        </p:spPr>
        <p:txBody>
          <a:bodyPr/>
          <a:lstStyle/>
          <a:p>
            <a:pPr marL="0" indent="0">
              <a:buNone/>
            </a:pPr>
            <a:r>
              <a:rPr lang="en-US" sz="2200" dirty="0"/>
              <a:t>In this lab, the students will be able to describe and demonstrate the capabilities that Azure Cosmos DB can bring to an organization. They will be able to create a Cosmos DB instance and show how to upload and query data through a portal and through a </a:t>
            </a:r>
            <a:r>
              <a:rPr lang="en-US" sz="2200" dirty="0" err="1"/>
              <a:t>.Net</a:t>
            </a:r>
            <a:r>
              <a:rPr lang="en-US" sz="2200" dirty="0"/>
              <a:t> application. They will then be able to demonstrate how to enable global scale of the Cosmos DB database.</a:t>
            </a:r>
          </a:p>
          <a:p>
            <a:pPr marL="0" indent="0">
              <a:buNone/>
            </a:pPr>
            <a:endParaRPr lang="en-US" sz="2200" dirty="0"/>
          </a:p>
        </p:txBody>
      </p:sp>
      <p:sp>
        <p:nvSpPr>
          <p:cNvPr id="4" name="Title 16">
            <a:extLst>
              <a:ext uri="{FF2B5EF4-FFF2-40B4-BE49-F238E27FC236}">
                <a16:creationId xmlns:a16="http://schemas.microsoft.com/office/drawing/2014/main" id="{2ECE6768-4673-4739-A340-5A273E3B88C8}"/>
              </a:ext>
            </a:extLst>
          </p:cNvPr>
          <p:cNvSpPr txBox="1">
            <a:spLocks/>
          </p:cNvSpPr>
          <p:nvPr/>
        </p:nvSpPr>
        <p:spPr>
          <a:xfrm>
            <a:off x="471466" y="382107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Lab objectives</a:t>
            </a:r>
          </a:p>
        </p:txBody>
      </p:sp>
      <p:sp>
        <p:nvSpPr>
          <p:cNvPr id="5" name="Text Placeholder 5">
            <a:extLst>
              <a:ext uri="{FF2B5EF4-FFF2-40B4-BE49-F238E27FC236}">
                <a16:creationId xmlns:a16="http://schemas.microsoft.com/office/drawing/2014/main" id="{B2394A3B-DE3F-43A7-85D6-5FF168AA6FE1}"/>
              </a:ext>
            </a:extLst>
          </p:cNvPr>
          <p:cNvSpPr txBox="1">
            <a:spLocks/>
          </p:cNvSpPr>
          <p:nvPr/>
        </p:nvSpPr>
        <p:spPr>
          <a:xfrm>
            <a:off x="471466" y="4531163"/>
            <a:ext cx="11018520" cy="246221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After completing this lab, you will be able to:</a:t>
            </a:r>
            <a:br>
              <a:rPr kumimoji="0" lang="en-US" sz="2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2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685800" lvl="1" indent="-457200">
              <a:buFont typeface="+mj-lt"/>
              <a:buAutoNum type="arabicPeriod"/>
              <a:defRPr/>
            </a:pPr>
            <a:r>
              <a:rPr lang="en-GB" dirty="0">
                <a:gradFill>
                  <a:gsLst>
                    <a:gs pos="1250">
                      <a:srgbClr val="1A1A1A"/>
                    </a:gs>
                    <a:gs pos="100000">
                      <a:srgbClr val="1A1A1A"/>
                    </a:gs>
                  </a:gsLst>
                  <a:lin ang="5400000" scaled="0"/>
                </a:gradFill>
              </a:rPr>
              <a:t>Create an Azure Cosmos DB database built to scale</a:t>
            </a:r>
          </a:p>
          <a:p>
            <a:pPr marL="685800" lvl="1" indent="-457200">
              <a:buFont typeface="+mj-lt"/>
              <a:buAutoNum type="arabicPeriod"/>
            </a:pPr>
            <a:r>
              <a:rPr lang="en-GB" dirty="0">
                <a:gradFill>
                  <a:gsLst>
                    <a:gs pos="1250">
                      <a:srgbClr val="1A1A1A"/>
                    </a:gs>
                    <a:gs pos="100000">
                      <a:srgbClr val="1A1A1A"/>
                    </a:gs>
                  </a:gsLst>
                  <a:lin ang="5400000" scaled="0"/>
                </a:gradFill>
              </a:rPr>
              <a:t>Insert and query data in your Azure Cosmos DB database</a:t>
            </a:r>
          </a:p>
          <a:p>
            <a:pPr marL="685800" lvl="1" indent="-457200">
              <a:buFont typeface="+mj-lt"/>
              <a:buAutoNum type="arabicPeriod"/>
            </a:pPr>
            <a:r>
              <a:rPr lang="en-GB" dirty="0">
                <a:gradFill>
                  <a:gsLst>
                    <a:gs pos="1250">
                      <a:srgbClr val="1A1A1A"/>
                    </a:gs>
                    <a:gs pos="100000">
                      <a:srgbClr val="1A1A1A"/>
                    </a:gs>
                  </a:gsLst>
                  <a:lin ang="5400000" scaled="0"/>
                </a:gradFill>
              </a:rPr>
              <a:t>Build a .NET Core app for Azure Cosmos DB in Visual Studio Code</a:t>
            </a:r>
          </a:p>
          <a:p>
            <a:pPr marL="685800" lvl="1" indent="-457200">
              <a:buFont typeface="+mj-lt"/>
              <a:buAutoNum type="arabicPeriod"/>
            </a:pPr>
            <a:r>
              <a:rPr lang="en-GB" dirty="0">
                <a:gradFill>
                  <a:gsLst>
                    <a:gs pos="1250">
                      <a:srgbClr val="1A1A1A"/>
                    </a:gs>
                    <a:gs pos="100000">
                      <a:srgbClr val="1A1A1A"/>
                    </a:gs>
                  </a:gsLst>
                  <a:lin ang="5400000" scaled="0"/>
                </a:gradFill>
              </a:rPr>
              <a:t>Distribute your data globally with Azure Cosmos DB</a:t>
            </a:r>
            <a:br>
              <a:rPr lang="en-GB" dirty="0"/>
            </a:br>
            <a:endParaRPr lang="en-GB" dirty="0"/>
          </a:p>
        </p:txBody>
      </p:sp>
    </p:spTree>
    <p:extLst>
      <p:ext uri="{BB962C8B-B14F-4D97-AF65-F5344CB8AC3E}">
        <p14:creationId xmlns:p14="http://schemas.microsoft.com/office/powerpoint/2010/main" val="323663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scenario</a:t>
            </a:r>
          </a:p>
        </p:txBody>
      </p:sp>
      <p:sp>
        <p:nvSpPr>
          <p:cNvPr id="6" name="Text Placeholder 5"/>
          <p:cNvSpPr>
            <a:spLocks noGrp="1"/>
          </p:cNvSpPr>
          <p:nvPr>
            <p:ph type="body" sz="quarter" idx="10"/>
          </p:nvPr>
        </p:nvSpPr>
        <p:spPr>
          <a:xfrm>
            <a:off x="471466" y="1108734"/>
            <a:ext cx="11018520" cy="4342727"/>
          </a:xfrm>
        </p:spPr>
        <p:txBody>
          <a:bodyPr/>
          <a:lstStyle/>
          <a:p>
            <a:pPr marL="0" indent="0">
              <a:buNone/>
            </a:pPr>
            <a:r>
              <a:rPr lang="en-US" sz="1700" dirty="0"/>
              <a:t>The developers and Information Services department at AdventureWorks are aware that a new service known as Cosmos DB recently released on Azure can provided planetary scale access to data in near real-time. They want to understand the capability that the service can offer and how it can bring value to AdventureWorks, and in what circumstances.</a:t>
            </a:r>
          </a:p>
          <a:p>
            <a:pPr marL="0" indent="0">
              <a:buNone/>
            </a:pPr>
            <a:br>
              <a:rPr lang="en-US" sz="1700" dirty="0"/>
            </a:br>
            <a:r>
              <a:rPr lang="en-US" sz="1700" dirty="0"/>
              <a:t>The Information Services department want to understand how the service can be setup and how data can be uploaded. The developers would like to see an example of an application that can be used to upload data to the Cosmos. Both would like to understand how the claim of planetary scale can be met.</a:t>
            </a:r>
          </a:p>
          <a:p>
            <a:pPr marL="0" indent="0">
              <a:buNone/>
            </a:pPr>
            <a:r>
              <a:rPr lang="en-US" sz="1700" dirty="0"/>
              <a:t> </a:t>
            </a:r>
            <a:endParaRPr lang="en-GB" sz="1700" dirty="0"/>
          </a:p>
          <a:p>
            <a:pPr marL="0" indent="0">
              <a:buNone/>
            </a:pPr>
            <a:r>
              <a:rPr lang="en-US" sz="1700" dirty="0"/>
              <a:t>At the end of this lad, you will have:</a:t>
            </a:r>
          </a:p>
          <a:p>
            <a:pPr marL="0" indent="0">
              <a:buNone/>
            </a:pPr>
            <a:endParaRPr lang="en-GB" sz="1700" dirty="0"/>
          </a:p>
          <a:p>
            <a:pPr marL="571500" lvl="1" indent="-342900">
              <a:buFont typeface="+mj-lt"/>
              <a:buAutoNum type="arabicPeriod"/>
            </a:pPr>
            <a:r>
              <a:rPr lang="en-GB" sz="1700" dirty="0">
                <a:latin typeface="Segoe UI Semilight" panose="020B0402040204020203" pitchFamily="34" charset="0"/>
                <a:cs typeface="Segoe UI Semilight" panose="020B0402040204020203" pitchFamily="34" charset="0"/>
              </a:rPr>
              <a:t>Create an Azure Cosmos DB database built to scale</a:t>
            </a:r>
          </a:p>
          <a:p>
            <a:pPr marL="571500" lvl="1" indent="-342900">
              <a:buFont typeface="+mj-lt"/>
              <a:buAutoNum type="arabicPeriod"/>
            </a:pPr>
            <a:r>
              <a:rPr lang="en-GB" sz="1700" dirty="0">
                <a:latin typeface="Segoe UI Semilight" panose="020B0402040204020203" pitchFamily="34" charset="0"/>
                <a:cs typeface="Segoe UI Semilight" panose="020B0402040204020203" pitchFamily="34" charset="0"/>
              </a:rPr>
              <a:t>Insert and query data in your Azure Cosmos DB database</a:t>
            </a:r>
          </a:p>
          <a:p>
            <a:pPr marL="571500" lvl="1" indent="-342900">
              <a:buFont typeface="+mj-lt"/>
              <a:buAutoNum type="arabicPeriod"/>
            </a:pPr>
            <a:r>
              <a:rPr lang="en-GB" sz="1700" dirty="0">
                <a:latin typeface="Segoe UI Semilight" panose="020B0402040204020203" pitchFamily="34" charset="0"/>
                <a:cs typeface="Segoe UI Semilight" panose="020B0402040204020203" pitchFamily="34" charset="0"/>
              </a:rPr>
              <a:t>Build a .NET Core app for Azure Cosmos DB in Visual Studio Code</a:t>
            </a:r>
          </a:p>
          <a:p>
            <a:pPr marL="571500" lvl="1" indent="-342900">
              <a:buFont typeface="+mj-lt"/>
              <a:buAutoNum type="arabicPeriod"/>
            </a:pPr>
            <a:r>
              <a:rPr lang="en-GB" sz="1700" dirty="0">
                <a:latin typeface="Segoe UI Semilight" panose="020B0402040204020203" pitchFamily="34" charset="0"/>
                <a:cs typeface="Segoe UI Semilight" panose="020B0402040204020203" pitchFamily="34" charset="0"/>
              </a:rPr>
              <a:t>Distribute your data globally with Azure Cosmos DB</a:t>
            </a:r>
          </a:p>
        </p:txBody>
      </p:sp>
    </p:spTree>
    <p:extLst>
      <p:ext uri="{BB962C8B-B14F-4D97-AF65-F5344CB8AC3E}">
        <p14:creationId xmlns:p14="http://schemas.microsoft.com/office/powerpoint/2010/main" val="382991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6" name="Text Placeholder 5"/>
          <p:cNvSpPr>
            <a:spLocks noGrp="1"/>
          </p:cNvSpPr>
          <p:nvPr>
            <p:ph type="body" sz="quarter" idx="10"/>
          </p:nvPr>
        </p:nvSpPr>
        <p:spPr>
          <a:xfrm>
            <a:off x="471466" y="1108734"/>
            <a:ext cx="11018520" cy="4998291"/>
          </a:xfrm>
        </p:spPr>
        <p:txBody>
          <a:bodyPr/>
          <a:lstStyle/>
          <a:p>
            <a:pPr lvl="0"/>
            <a:r>
              <a:rPr lang="en-US" dirty="0"/>
              <a:t>Exercise 1 – </a:t>
            </a:r>
            <a:r>
              <a:rPr lang="en-GB" dirty="0"/>
              <a:t>Can you think how Cosmos DB can help your organization? </a:t>
            </a:r>
            <a:br>
              <a:rPr lang="en-GB" dirty="0"/>
            </a:br>
            <a:endParaRPr lang="en-GB" dirty="0"/>
          </a:p>
          <a:p>
            <a:pPr lvl="0"/>
            <a:r>
              <a:rPr lang="en-US" dirty="0"/>
              <a:t>Exercise 2 – Name the five programming models that is supported by Cosmos DB?</a:t>
            </a:r>
            <a:br>
              <a:rPr lang="en-US" dirty="0"/>
            </a:br>
            <a:endParaRPr lang="en-US" dirty="0"/>
          </a:p>
          <a:p>
            <a:pPr lvl="0"/>
            <a:r>
              <a:rPr lang="en-US" dirty="0"/>
              <a:t>Exercise 3 – What NuGet packages is used to interact with Cosmos DB? </a:t>
            </a:r>
            <a:br>
              <a:rPr lang="en-US" dirty="0"/>
            </a:br>
            <a:endParaRPr lang="en-US" dirty="0"/>
          </a:p>
          <a:p>
            <a:pPr lvl="0"/>
            <a:r>
              <a:rPr lang="en-US" dirty="0"/>
              <a:t>Exercise 4 – How could the distribution of data in Cosmos DB benefit your organization?</a:t>
            </a:r>
          </a:p>
        </p:txBody>
      </p:sp>
    </p:spTree>
    <p:extLst>
      <p:ext uri="{BB962C8B-B14F-4D97-AF65-F5344CB8AC3E}">
        <p14:creationId xmlns:p14="http://schemas.microsoft.com/office/powerpoint/2010/main" val="179505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 module summary slide. On the right of the screen, there is a picture of a Microsoft Surface with a Microsoft website page open. On the left of the screen, there is a dark section called &quot;Module Summary&quot; that lists out the objectives of the module that the student has just learned. Underneath this is a blue section with the title of &quot;Next Steps&quot; that suggests a resource the students can use to follow up after the course."/>
          <p:cNvPicPr>
            <a:picLocks noChangeAspect="1"/>
          </p:cNvPicPr>
          <p:nvPr/>
        </p:nvPicPr>
        <p:blipFill>
          <a:blip r:embed="rId3"/>
          <a:stretch>
            <a:fillRect/>
          </a:stretch>
        </p:blipFill>
        <p:spPr>
          <a:xfrm>
            <a:off x="0" y="0"/>
            <a:ext cx="12192000" cy="6858000"/>
          </a:xfrm>
          <a:prstGeom prst="rect">
            <a:avLst/>
          </a:prstGeom>
        </p:spPr>
      </p:pic>
      <p:sp>
        <p:nvSpPr>
          <p:cNvPr id="6" name="Rectangle 5"/>
          <p:cNvSpPr/>
          <p:nvPr/>
        </p:nvSpPr>
        <p:spPr>
          <a:xfrm>
            <a:off x="199523" y="4055624"/>
            <a:ext cx="5510321" cy="2581689"/>
          </a:xfrm>
          <a:prstGeom prst="rect">
            <a:avLst/>
          </a:prstGeom>
          <a:solidFill>
            <a:schemeClr val="tx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 name="Rectangle 28"/>
          <p:cNvSpPr/>
          <p:nvPr/>
        </p:nvSpPr>
        <p:spPr>
          <a:xfrm>
            <a:off x="-26127" y="-1466"/>
            <a:ext cx="12216540" cy="129686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320040" rIns="182880" bIns="182880" rtlCol="0" anchor="t"/>
          <a:lstStyle/>
          <a:p>
            <a:pPr marL="0" marR="0" lvl="0" indent="0" algn="l" defTabSz="1088105" rtl="0" eaLnBrk="1" fontAlgn="auto" latinLnBrk="0" hangingPunct="1">
              <a:lnSpc>
                <a:spcPts val="2500"/>
              </a:lnSpc>
              <a:spcBef>
                <a:spcPts val="1200"/>
              </a:spcBef>
              <a:spcAft>
                <a:spcPts val="1800"/>
              </a:spcAft>
              <a:buClrTx/>
              <a:buSzTx/>
              <a:buFontTx/>
              <a:buNone/>
              <a:tabLst/>
              <a:defRPr/>
            </a:pPr>
            <a:endParaRPr kumimoji="0" lang="en-US" sz="1900" b="0" i="0" u="none" strike="noStrike" kern="0" cap="none" spc="0" normalizeH="0" baseline="0" noProof="0" dirty="0">
              <a:ln>
                <a:noFill/>
              </a:ln>
              <a:gradFill>
                <a:gsLst>
                  <a:gs pos="0">
                    <a:srgbClr val="FFFFFF"/>
                  </a:gs>
                  <a:gs pos="100000">
                    <a:srgbClr val="FFFFFF"/>
                  </a:gs>
                </a:gsLst>
                <a:lin ang="16200000" scaled="0"/>
              </a:gradFill>
              <a:effectLst/>
              <a:uLnTx/>
              <a:uFillTx/>
              <a:latin typeface="Segoe UI"/>
              <a:ea typeface="Segoe UI" pitchFamily="34" charset="0"/>
              <a:cs typeface="Segoe UI" pitchFamily="34" charset="0"/>
            </a:endParaRPr>
          </a:p>
        </p:txBody>
      </p:sp>
      <p:sp>
        <p:nvSpPr>
          <p:cNvPr id="18" name="Rectangle 17"/>
          <p:cNvSpPr/>
          <p:nvPr/>
        </p:nvSpPr>
        <p:spPr>
          <a:xfrm>
            <a:off x="4068764" y="464582"/>
            <a:ext cx="8121649" cy="213581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37160" rIns="182880" bIns="182880" rtlCol="0" anchor="t"/>
          <a:lstStyle/>
          <a:p>
            <a:pPr marL="0" marR="0" lvl="0" indent="0" algn="l" defTabSz="912088" rtl="0" eaLnBrk="1" fontAlgn="base" latinLnBrk="0" hangingPunct="1">
              <a:lnSpc>
                <a:spcPct val="90000"/>
              </a:lnSpc>
              <a:spcBef>
                <a:spcPct val="0"/>
              </a:spcBef>
              <a:spcAft>
                <a:spcPts val="1197"/>
              </a:spcAft>
              <a:buClrTx/>
              <a:buSzTx/>
              <a:buFontTx/>
              <a:buNone/>
              <a:tabLst/>
              <a:defRPr/>
            </a:pPr>
            <a:endParaRPr kumimoji="0" lang="en-US" sz="1600" b="1" i="0" u="none" strike="noStrike" kern="0" cap="none" spc="0" normalizeH="0" baseline="0" noProof="0" dirty="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a:xfrm>
            <a:off x="247650" y="4111903"/>
            <a:ext cx="11696700" cy="682195"/>
          </a:xfrm>
        </p:spPr>
        <p:txBody>
          <a:bodyPr/>
          <a:lstStyle/>
          <a:p>
            <a:r>
              <a:rPr lang="en-US" sz="4800" dirty="0">
                <a:solidFill>
                  <a:schemeClr val="bg1"/>
                </a:solidFill>
              </a:rPr>
              <a:t>Next steps</a:t>
            </a:r>
          </a:p>
        </p:txBody>
      </p:sp>
      <p:sp>
        <p:nvSpPr>
          <p:cNvPr id="17" name="Rectangle 16"/>
          <p:cNvSpPr/>
          <p:nvPr/>
        </p:nvSpPr>
        <p:spPr>
          <a:xfrm>
            <a:off x="409073" y="1857788"/>
            <a:ext cx="5107898" cy="54630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137160" rIns="137160" bIns="137160" rtlCol="0" anchor="t">
            <a:spAutoFit/>
          </a:bodyPr>
          <a:lstStyle/>
          <a:p>
            <a:pPr marL="0" marR="0" lvl="0" indent="0" algn="l" defTabSz="1088105" rtl="0" eaLnBrk="1" fontAlgn="auto" latinLnBrk="0" hangingPunct="1">
              <a:lnSpc>
                <a:spcPts val="2100"/>
              </a:lnSpc>
              <a:spcBef>
                <a:spcPts val="1200"/>
              </a:spcBef>
              <a:spcAft>
                <a:spcPts val="180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Segoe UI" panose="020B0502040204020203" pitchFamily="34" charset="0"/>
              <a:cs typeface="Segoe UI" panose="020B0502040204020203" pitchFamily="34" charset="0"/>
            </a:endParaRPr>
          </a:p>
        </p:txBody>
      </p:sp>
      <p:sp>
        <p:nvSpPr>
          <p:cNvPr id="12" name="Rectangle 11"/>
          <p:cNvSpPr/>
          <p:nvPr/>
        </p:nvSpPr>
        <p:spPr>
          <a:xfrm>
            <a:off x="247650" y="4956044"/>
            <a:ext cx="4932948" cy="9981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137160" rtlCol="0" anchor="t"/>
          <a:lstStyle/>
          <a:p>
            <a:pPr marL="9006" lvl="1" defTabSz="896007">
              <a:defRPr/>
            </a:pPr>
            <a:r>
              <a:rPr lang="en-US" dirty="0"/>
              <a:t>After the course, consider visiting </a:t>
            </a:r>
            <a:r>
              <a:rPr lang="en-US" dirty="0">
                <a:hlinkClick r:id="rId4"/>
              </a:rPr>
              <a:t>the Microsoft Cosmos DB Whitepapers site </a:t>
            </a:r>
            <a:r>
              <a:rPr lang="en-US" dirty="0"/>
              <a:t>to explore Azure Cosmos DB concepts at a deeper level.</a:t>
            </a:r>
          </a:p>
          <a:p>
            <a:pPr marL="9006" marR="0" lvl="1" indent="0" algn="l" defTabSz="89600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5" name="Arrow: Chevron 4"/>
          <p:cNvSpPr/>
          <p:nvPr/>
        </p:nvSpPr>
        <p:spPr>
          <a:xfrm>
            <a:off x="2963022" y="4196867"/>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3" name="Rectangle 2"/>
          <p:cNvSpPr/>
          <p:nvPr/>
        </p:nvSpPr>
        <p:spPr>
          <a:xfrm>
            <a:off x="205817" y="150202"/>
            <a:ext cx="5462194" cy="3793435"/>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1088078">
              <a:spcBef>
                <a:spcPct val="0"/>
              </a:spcBef>
            </a:pPr>
            <a:r>
              <a:rPr lang="en-GB" sz="4800" spc="-100" dirty="0">
                <a:solidFill>
                  <a:schemeClr val="bg1"/>
                </a:solidFill>
                <a:latin typeface="+mj-lt"/>
                <a:cs typeface="Segoe UI Semibold" panose="020B0702040204020203" pitchFamily="34" charset="0"/>
              </a:rPr>
              <a:t>Module Summary</a:t>
            </a:r>
            <a:endParaRPr lang="en-ZA" sz="4800" spc="-100" dirty="0">
              <a:solidFill>
                <a:schemeClr val="bg1"/>
              </a:solidFill>
              <a:latin typeface="+mj-lt"/>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b="1" dirty="0">
              <a:solidFill>
                <a:prstClr val="white"/>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1"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u="none" strike="noStrike" kern="1200" cap="none" spc="0" normalizeH="0" baseline="0" noProof="0" dirty="0">
                <a:ln>
                  <a:noFill/>
                </a:ln>
                <a:solidFill>
                  <a:prstClr val="white"/>
                </a:solidFill>
                <a:effectLst/>
                <a:uLnTx/>
                <a:uFillTx/>
                <a:latin typeface="Segoe UI"/>
                <a:ea typeface="+mn-ea"/>
                <a:cs typeface="+mn-cs"/>
              </a:rPr>
              <a:t>In this module, you have learned about:</a:t>
            </a:r>
          </a:p>
          <a:p>
            <a:r>
              <a:rPr lang="en-GB" dirty="0"/>
              <a:t>- Create an Azure Cosmos DB database built to scale.</a:t>
            </a:r>
          </a:p>
          <a:p>
            <a:r>
              <a:rPr lang="en-GB" dirty="0"/>
              <a:t>- Insert and query data in your Azure Cosmos DB database.</a:t>
            </a:r>
          </a:p>
          <a:p>
            <a:r>
              <a:rPr lang="en-GB" dirty="0"/>
              <a:t>- Build a .NET Core app for Azure Cosmos DB in Visual Studio Code.</a:t>
            </a:r>
          </a:p>
          <a:p>
            <a:r>
              <a:rPr lang="en-GB" dirty="0"/>
              <a:t>- Distribute your data globally with Azure Cosmos DB.</a:t>
            </a:r>
          </a:p>
        </p:txBody>
      </p:sp>
      <p:sp>
        <p:nvSpPr>
          <p:cNvPr id="11" name="Arrow: Chevron 10">
            <a:extLst>
              <a:ext uri="{FF2B5EF4-FFF2-40B4-BE49-F238E27FC236}">
                <a16:creationId xmlns:a16="http://schemas.microsoft.com/office/drawing/2014/main" id="{C8414389-47C1-443D-B7D9-B40BC6278BB9}"/>
              </a:ext>
            </a:extLst>
          </p:cNvPr>
          <p:cNvSpPr/>
          <p:nvPr/>
        </p:nvSpPr>
        <p:spPr>
          <a:xfrm>
            <a:off x="4791822" y="346286"/>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9370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13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 uri="{C183D7F6-B498-43B3-948B-1728B52AA6E4}">
                <adec:decorative xmlns:adec="http://schemas.microsoft.com/office/drawing/2017/decorative" val="0"/>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6618030" cy="2462213"/>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01</a:t>
            </a:r>
          </a:p>
          <a:p>
            <a:r>
              <a:rPr lang="en-GB" sz="4000" dirty="0">
                <a:solidFill>
                  <a:schemeClr val="accent1"/>
                </a:solidFill>
                <a:latin typeface="Segoe UI Semibold"/>
              </a:rPr>
              <a:t>Create an Azure Cosmos DB </a:t>
            </a:r>
          </a:p>
          <a:p>
            <a:r>
              <a:rPr lang="en-GB" sz="4000" dirty="0">
                <a:solidFill>
                  <a:schemeClr val="accent1"/>
                </a:solidFill>
                <a:latin typeface="Segoe UI Semibold"/>
              </a:rPr>
              <a:t>database built to scale</a:t>
            </a:r>
          </a:p>
          <a:p>
            <a:pPr marL="0" marR="0" lvl="0" indent="0"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34776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423354" cy="2499146"/>
          </a:xfrm>
        </p:spPr>
        <p:txBody>
          <a:bodyPr/>
          <a:lstStyle/>
          <a:p>
            <a:r>
              <a:rPr lang="en-US" dirty="0"/>
              <a:t>What is Cosmos DB</a:t>
            </a:r>
          </a:p>
          <a:p>
            <a:r>
              <a:rPr lang="en-US" dirty="0"/>
              <a:t>Create an Azure Cosmos DB account</a:t>
            </a:r>
          </a:p>
          <a:p>
            <a:r>
              <a:rPr lang="en-US" dirty="0"/>
              <a:t>What is a request units</a:t>
            </a:r>
          </a:p>
          <a:p>
            <a:r>
              <a:rPr lang="en-US" dirty="0"/>
              <a:t>Choose a partition key</a:t>
            </a:r>
          </a:p>
          <a:p>
            <a:r>
              <a:rPr lang="en-US" dirty="0"/>
              <a:t>Create a database and collection for NoSQL data in Azure Cosmos DB</a:t>
            </a:r>
          </a:p>
        </p:txBody>
      </p:sp>
    </p:spTree>
    <p:extLst>
      <p:ext uri="{BB962C8B-B14F-4D97-AF65-F5344CB8AC3E}">
        <p14:creationId xmlns:p14="http://schemas.microsoft.com/office/powerpoint/2010/main" val="325314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0" y="0"/>
            <a:ext cx="12192000" cy="6858000"/>
          </a:xfrm>
          <a:prstGeom prst="rect">
            <a:avLst/>
          </a:prstGeom>
        </p:spPr>
      </p:pic>
      <p:sp>
        <p:nvSpPr>
          <p:cNvPr id="6" name="Rectangle 5" descr="This slide contain a picture of a major US city landscape with a blue sky with cloud to denote the difference between On-premises versus cloud technologies."/>
          <p:cNvSpPr/>
          <p:nvPr/>
        </p:nvSpPr>
        <p:spPr>
          <a:xfrm>
            <a:off x="0" y="0"/>
            <a:ext cx="12192000" cy="6858002"/>
          </a:xfrm>
          <a:prstGeom prst="rect">
            <a:avLst/>
          </a:prstGeom>
          <a:gradFill>
            <a:gsLst>
              <a:gs pos="0">
                <a:schemeClr val="tx2">
                  <a:lumMod val="75000"/>
                </a:schemeClr>
              </a:gs>
              <a:gs pos="35000">
                <a:schemeClr val="tx2">
                  <a:alpha val="0"/>
                  <a:lumMod val="10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3" name="Title 22"/>
          <p:cNvSpPr>
            <a:spLocks noGrp="1"/>
          </p:cNvSpPr>
          <p:nvPr>
            <p:ph type="title"/>
          </p:nvPr>
        </p:nvSpPr>
        <p:spPr/>
        <p:txBody>
          <a:bodyPr/>
          <a:lstStyle/>
          <a:p>
            <a:r>
              <a:rPr lang="en-US" sz="4000" dirty="0">
                <a:solidFill>
                  <a:schemeClr val="bg1"/>
                </a:solidFill>
              </a:rPr>
              <a:t>What is Azure Cosmos DB</a:t>
            </a:r>
          </a:p>
        </p:txBody>
      </p:sp>
      <p:grpSp>
        <p:nvGrpSpPr>
          <p:cNvPr id="5" name="Group 4"/>
          <p:cNvGrpSpPr/>
          <p:nvPr/>
        </p:nvGrpSpPr>
        <p:grpSpPr>
          <a:xfrm>
            <a:off x="8372818" y="2331615"/>
            <a:ext cx="2011680" cy="2011680"/>
            <a:chOff x="669131" y="2954955"/>
            <a:chExt cx="2011680" cy="2011680"/>
          </a:xfrm>
        </p:grpSpPr>
        <p:sp>
          <p:nvSpPr>
            <p:cNvPr id="59" name="TextBox 58" descr="A circle that contains an icon and text the represents Computing Environments"/>
            <p:cNvSpPr txBox="1">
              <a:spLocks noChangeAspect="1"/>
            </p:cNvSpPr>
            <p:nvPr/>
          </p:nvSpPr>
          <p:spPr>
            <a:xfrm>
              <a:off x="669131" y="2954955"/>
              <a:ext cx="2011680" cy="2011680"/>
            </a:xfrm>
            <a:prstGeom prst="ellipse">
              <a:avLst/>
            </a:prstGeom>
            <a:solidFill>
              <a:schemeClr val="tx2"/>
            </a:solidFill>
            <a:ln w="19050">
              <a:solidFill>
                <a:schemeClr val="bg1"/>
              </a:solidFill>
            </a:ln>
          </p:spPr>
          <p:txBody>
            <a:bodyPr wrap="square" lIns="0" tIns="182880" rIns="0" bIns="0" rtlCol="0" anchor="t">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Programming Models</a:t>
              </a:r>
            </a:p>
          </p:txBody>
        </p:sp>
        <p:grpSp>
          <p:nvGrpSpPr>
            <p:cNvPr id="60" name="Group 59"/>
            <p:cNvGrpSpPr>
              <a:grpSpLocks noChangeAspect="1"/>
            </p:cNvGrpSpPr>
            <p:nvPr/>
          </p:nvGrpSpPr>
          <p:grpSpPr>
            <a:xfrm>
              <a:off x="1413763" y="3365821"/>
              <a:ext cx="522416" cy="457200"/>
              <a:chOff x="1555800" y="3216057"/>
              <a:chExt cx="417933" cy="365760"/>
            </a:xfrm>
          </p:grpSpPr>
          <p:sp>
            <p:nvSpPr>
              <p:cNvPr id="61" name="Freeform 63"/>
              <p:cNvSpPr>
                <a:spLocks/>
              </p:cNvSpPr>
              <p:nvPr/>
            </p:nvSpPr>
            <p:spPr bwMode="auto">
              <a:xfrm>
                <a:off x="1555800" y="3216057"/>
                <a:ext cx="306560" cy="365760"/>
              </a:xfrm>
              <a:custGeom>
                <a:avLst/>
                <a:gdLst>
                  <a:gd name="T0" fmla="*/ 882 w 902"/>
                  <a:gd name="T1" fmla="*/ 1072 h 1072"/>
                  <a:gd name="T2" fmla="*/ 20 w 902"/>
                  <a:gd name="T3" fmla="*/ 1072 h 1072"/>
                  <a:gd name="T4" fmla="*/ 0 w 902"/>
                  <a:gd name="T5" fmla="*/ 1052 h 1072"/>
                  <a:gd name="T6" fmla="*/ 0 w 902"/>
                  <a:gd name="T7" fmla="*/ 20 h 1072"/>
                  <a:gd name="T8" fmla="*/ 20 w 902"/>
                  <a:gd name="T9" fmla="*/ 0 h 1072"/>
                  <a:gd name="T10" fmla="*/ 882 w 902"/>
                  <a:gd name="T11" fmla="*/ 0 h 1072"/>
                  <a:gd name="T12" fmla="*/ 902 w 902"/>
                  <a:gd name="T13" fmla="*/ 20 h 1072"/>
                  <a:gd name="T14" fmla="*/ 902 w 902"/>
                  <a:gd name="T15" fmla="*/ 540 h 1072"/>
                  <a:gd name="T16" fmla="*/ 882 w 902"/>
                  <a:gd name="T17" fmla="*/ 560 h 1072"/>
                  <a:gd name="T18" fmla="*/ 862 w 902"/>
                  <a:gd name="T19" fmla="*/ 540 h 1072"/>
                  <a:gd name="T20" fmla="*/ 862 w 902"/>
                  <a:gd name="T21" fmla="*/ 40 h 1072"/>
                  <a:gd name="T22" fmla="*/ 40 w 902"/>
                  <a:gd name="T23" fmla="*/ 40 h 1072"/>
                  <a:gd name="T24" fmla="*/ 40 w 902"/>
                  <a:gd name="T25" fmla="*/ 1032 h 1072"/>
                  <a:gd name="T26" fmla="*/ 862 w 902"/>
                  <a:gd name="T27" fmla="*/ 1032 h 1072"/>
                  <a:gd name="T28" fmla="*/ 862 w 902"/>
                  <a:gd name="T29" fmla="*/ 818 h 1072"/>
                  <a:gd name="T30" fmla="*/ 882 w 902"/>
                  <a:gd name="T31" fmla="*/ 798 h 1072"/>
                  <a:gd name="T32" fmla="*/ 902 w 902"/>
                  <a:gd name="T33" fmla="*/ 818 h 1072"/>
                  <a:gd name="T34" fmla="*/ 902 w 902"/>
                  <a:gd name="T35" fmla="*/ 1052 h 1072"/>
                  <a:gd name="T36" fmla="*/ 882 w 902"/>
                  <a:gd name="T37" fmla="*/ 1072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2" h="1072">
                    <a:moveTo>
                      <a:pt x="882" y="1072"/>
                    </a:moveTo>
                    <a:cubicBezTo>
                      <a:pt x="20" y="1072"/>
                      <a:pt x="20" y="1072"/>
                      <a:pt x="20" y="1072"/>
                    </a:cubicBezTo>
                    <a:cubicBezTo>
                      <a:pt x="9" y="1072"/>
                      <a:pt x="0" y="1063"/>
                      <a:pt x="0" y="1052"/>
                    </a:cubicBezTo>
                    <a:cubicBezTo>
                      <a:pt x="0" y="20"/>
                      <a:pt x="0" y="20"/>
                      <a:pt x="0" y="20"/>
                    </a:cubicBezTo>
                    <a:cubicBezTo>
                      <a:pt x="0" y="9"/>
                      <a:pt x="9" y="0"/>
                      <a:pt x="20" y="0"/>
                    </a:cubicBezTo>
                    <a:cubicBezTo>
                      <a:pt x="882" y="0"/>
                      <a:pt x="882" y="0"/>
                      <a:pt x="882" y="0"/>
                    </a:cubicBezTo>
                    <a:cubicBezTo>
                      <a:pt x="893" y="0"/>
                      <a:pt x="902" y="9"/>
                      <a:pt x="902" y="20"/>
                    </a:cubicBezTo>
                    <a:cubicBezTo>
                      <a:pt x="902" y="540"/>
                      <a:pt x="902" y="540"/>
                      <a:pt x="902" y="540"/>
                    </a:cubicBezTo>
                    <a:cubicBezTo>
                      <a:pt x="902" y="551"/>
                      <a:pt x="893" y="560"/>
                      <a:pt x="882" y="560"/>
                    </a:cubicBezTo>
                    <a:cubicBezTo>
                      <a:pt x="871" y="560"/>
                      <a:pt x="862" y="551"/>
                      <a:pt x="862" y="540"/>
                    </a:cubicBezTo>
                    <a:cubicBezTo>
                      <a:pt x="862" y="40"/>
                      <a:pt x="862" y="40"/>
                      <a:pt x="862" y="40"/>
                    </a:cubicBezTo>
                    <a:cubicBezTo>
                      <a:pt x="40" y="40"/>
                      <a:pt x="40" y="40"/>
                      <a:pt x="40" y="40"/>
                    </a:cubicBezTo>
                    <a:cubicBezTo>
                      <a:pt x="40" y="1032"/>
                      <a:pt x="40" y="1032"/>
                      <a:pt x="40" y="1032"/>
                    </a:cubicBezTo>
                    <a:cubicBezTo>
                      <a:pt x="862" y="1032"/>
                      <a:pt x="862" y="1032"/>
                      <a:pt x="862" y="1032"/>
                    </a:cubicBezTo>
                    <a:cubicBezTo>
                      <a:pt x="862" y="818"/>
                      <a:pt x="862" y="818"/>
                      <a:pt x="862" y="818"/>
                    </a:cubicBezTo>
                    <a:cubicBezTo>
                      <a:pt x="862" y="807"/>
                      <a:pt x="871" y="798"/>
                      <a:pt x="882" y="798"/>
                    </a:cubicBezTo>
                    <a:cubicBezTo>
                      <a:pt x="893" y="798"/>
                      <a:pt x="902" y="807"/>
                      <a:pt x="902" y="818"/>
                    </a:cubicBezTo>
                    <a:cubicBezTo>
                      <a:pt x="902" y="1052"/>
                      <a:pt x="902" y="1052"/>
                      <a:pt x="902" y="1052"/>
                    </a:cubicBezTo>
                    <a:cubicBezTo>
                      <a:pt x="902" y="1063"/>
                      <a:pt x="893" y="1072"/>
                      <a:pt x="882" y="107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2" name="Freeform 64"/>
              <p:cNvSpPr>
                <a:spLocks/>
              </p:cNvSpPr>
              <p:nvPr/>
            </p:nvSpPr>
            <p:spPr bwMode="auto">
              <a:xfrm>
                <a:off x="1705534" y="3327733"/>
                <a:ext cx="268199" cy="179029"/>
              </a:xfrm>
              <a:custGeom>
                <a:avLst/>
                <a:gdLst>
                  <a:gd name="connsiteX0" fmla="*/ 385391 w 402766"/>
                  <a:gd name="connsiteY0" fmla="*/ 3060 h 268854"/>
                  <a:gd name="connsiteX1" fmla="*/ 399700 w 402766"/>
                  <a:gd name="connsiteY1" fmla="*/ 3060 h 268854"/>
                  <a:gd name="connsiteX2" fmla="*/ 399700 w 402766"/>
                  <a:gd name="connsiteY2" fmla="*/ 17345 h 268854"/>
                  <a:gd name="connsiteX3" fmla="*/ 153898 w 402766"/>
                  <a:gd name="connsiteY3" fmla="*/ 265793 h 268854"/>
                  <a:gd name="connsiteX4" fmla="*/ 146744 w 402766"/>
                  <a:gd name="connsiteY4" fmla="*/ 268854 h 268854"/>
                  <a:gd name="connsiteX5" fmla="*/ 146602 w 402766"/>
                  <a:gd name="connsiteY5" fmla="*/ 268793 h 268854"/>
                  <a:gd name="connsiteX6" fmla="*/ 146460 w 402766"/>
                  <a:gd name="connsiteY6" fmla="*/ 268854 h 268854"/>
                  <a:gd name="connsiteX7" fmla="*/ 139291 w 402766"/>
                  <a:gd name="connsiteY7" fmla="*/ 265793 h 268854"/>
                  <a:gd name="connsiteX8" fmla="*/ 3073 w 402766"/>
                  <a:gd name="connsiteY8" fmla="*/ 130061 h 268854"/>
                  <a:gd name="connsiteX9" fmla="*/ 3073 w 402766"/>
                  <a:gd name="connsiteY9" fmla="*/ 115773 h 268854"/>
                  <a:gd name="connsiteX10" fmla="*/ 17411 w 402766"/>
                  <a:gd name="connsiteY10" fmla="*/ 115773 h 268854"/>
                  <a:gd name="connsiteX11" fmla="*/ 136602 w 402766"/>
                  <a:gd name="connsiteY11" fmla="*/ 234538 h 268854"/>
                  <a:gd name="connsiteX12" fmla="*/ 146561 w 402766"/>
                  <a:gd name="connsiteY12" fmla="*/ 244462 h 268854"/>
                  <a:gd name="connsiteX13" fmla="*/ 220723 w 402766"/>
                  <a:gd name="connsiteY13" fmla="*/ 169501 h 268854"/>
                  <a:gd name="connsiteX14" fmla="*/ 385391 w 402766"/>
                  <a:gd name="connsiteY14" fmla="*/ 3060 h 26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766" h="268854">
                    <a:moveTo>
                      <a:pt x="385391" y="3060"/>
                    </a:moveTo>
                    <a:cubicBezTo>
                      <a:pt x="389479" y="-1021"/>
                      <a:pt x="395612" y="-1021"/>
                      <a:pt x="399700" y="3060"/>
                    </a:cubicBezTo>
                    <a:cubicBezTo>
                      <a:pt x="403788" y="7141"/>
                      <a:pt x="403788" y="13263"/>
                      <a:pt x="399700" y="17345"/>
                    </a:cubicBezTo>
                    <a:cubicBezTo>
                      <a:pt x="153898" y="265793"/>
                      <a:pt x="153898" y="265793"/>
                      <a:pt x="153898" y="265793"/>
                    </a:cubicBezTo>
                    <a:cubicBezTo>
                      <a:pt x="151854" y="267834"/>
                      <a:pt x="149299" y="268854"/>
                      <a:pt x="146744" y="268854"/>
                    </a:cubicBezTo>
                    <a:lnTo>
                      <a:pt x="146602" y="268793"/>
                    </a:lnTo>
                    <a:lnTo>
                      <a:pt x="146460" y="268854"/>
                    </a:lnTo>
                    <a:cubicBezTo>
                      <a:pt x="143899" y="268854"/>
                      <a:pt x="141339" y="267834"/>
                      <a:pt x="139291" y="265793"/>
                    </a:cubicBezTo>
                    <a:cubicBezTo>
                      <a:pt x="3073" y="130061"/>
                      <a:pt x="3073" y="130061"/>
                      <a:pt x="3073" y="130061"/>
                    </a:cubicBezTo>
                    <a:cubicBezTo>
                      <a:pt x="-1024" y="126489"/>
                      <a:pt x="-1024" y="119855"/>
                      <a:pt x="3073" y="115773"/>
                    </a:cubicBezTo>
                    <a:cubicBezTo>
                      <a:pt x="7170" y="111691"/>
                      <a:pt x="13827" y="111691"/>
                      <a:pt x="17411" y="115773"/>
                    </a:cubicBezTo>
                    <a:cubicBezTo>
                      <a:pt x="85520" y="183639"/>
                      <a:pt x="119575" y="217572"/>
                      <a:pt x="136602" y="234538"/>
                    </a:cubicBezTo>
                    <a:lnTo>
                      <a:pt x="146561" y="244462"/>
                    </a:lnTo>
                    <a:lnTo>
                      <a:pt x="220723" y="169501"/>
                    </a:lnTo>
                    <a:cubicBezTo>
                      <a:pt x="385391" y="3060"/>
                      <a:pt x="385391" y="3060"/>
                      <a:pt x="385391" y="30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0" name="Group 9" descr="A circle that contains an icon and text the represents Scalability"/>
          <p:cNvGrpSpPr/>
          <p:nvPr/>
        </p:nvGrpSpPr>
        <p:grpSpPr>
          <a:xfrm>
            <a:off x="1527618" y="2331615"/>
            <a:ext cx="2011680" cy="2011680"/>
            <a:chOff x="7300673" y="2954955"/>
            <a:chExt cx="2011680" cy="2011680"/>
          </a:xfrm>
        </p:grpSpPr>
        <p:sp>
          <p:nvSpPr>
            <p:cNvPr id="63" name="TextBox 62"/>
            <p:cNvSpPr txBox="1">
              <a:spLocks noChangeAspect="1"/>
            </p:cNvSpPr>
            <p:nvPr/>
          </p:nvSpPr>
          <p:spPr>
            <a:xfrm>
              <a:off x="7300673" y="2954955"/>
              <a:ext cx="2011680" cy="2011680"/>
            </a:xfrm>
            <a:prstGeom prst="ellipse">
              <a:avLst/>
            </a:prstGeom>
            <a:solidFill>
              <a:schemeClr val="tx2"/>
            </a:solidFill>
            <a:ln w="19050">
              <a:solidFill>
                <a:schemeClr val="bg1"/>
              </a:solidFill>
            </a:ln>
          </p:spPr>
          <p:txBody>
            <a:bodyPr wrap="square" lIns="0" tIns="182880" rIns="0" bIns="0" rtlCol="0" anchor="t">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b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endPar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Scalability</a:t>
              </a:r>
            </a:p>
          </p:txBody>
        </p:sp>
        <p:grpSp>
          <p:nvGrpSpPr>
            <p:cNvPr id="65" name="Group 64"/>
            <p:cNvGrpSpPr/>
            <p:nvPr/>
          </p:nvGrpSpPr>
          <p:grpSpPr>
            <a:xfrm>
              <a:off x="7843145" y="3384205"/>
              <a:ext cx="747446" cy="456484"/>
              <a:chOff x="8451587" y="2849669"/>
              <a:chExt cx="747446" cy="551763"/>
            </a:xfrm>
          </p:grpSpPr>
          <p:sp>
            <p:nvSpPr>
              <p:cNvPr id="66" name="Freeform 89"/>
              <p:cNvSpPr>
                <a:spLocks/>
              </p:cNvSpPr>
              <p:nvPr/>
            </p:nvSpPr>
            <p:spPr bwMode="auto">
              <a:xfrm>
                <a:off x="8680909" y="3268761"/>
                <a:ext cx="115926" cy="91440"/>
              </a:xfrm>
              <a:custGeom>
                <a:avLst/>
                <a:gdLst>
                  <a:gd name="T0" fmla="*/ 7 w 44"/>
                  <a:gd name="T1" fmla="*/ 116 h 116"/>
                  <a:gd name="T2" fmla="*/ 36 w 44"/>
                  <a:gd name="T3" fmla="*/ 116 h 116"/>
                  <a:gd name="T4" fmla="*/ 44 w 44"/>
                  <a:gd name="T5" fmla="*/ 109 h 116"/>
                  <a:gd name="T6" fmla="*/ 44 w 44"/>
                  <a:gd name="T7" fmla="*/ 7 h 116"/>
                  <a:gd name="T8" fmla="*/ 36 w 44"/>
                  <a:gd name="T9" fmla="*/ 0 h 116"/>
                  <a:gd name="T10" fmla="*/ 7 w 44"/>
                  <a:gd name="T11" fmla="*/ 0 h 116"/>
                  <a:gd name="T12" fmla="*/ 0 w 44"/>
                  <a:gd name="T13" fmla="*/ 7 h 116"/>
                  <a:gd name="T14" fmla="*/ 0 w 44"/>
                  <a:gd name="T15" fmla="*/ 109 h 116"/>
                  <a:gd name="T16" fmla="*/ 7 w 4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16">
                    <a:moveTo>
                      <a:pt x="7" y="116"/>
                    </a:moveTo>
                    <a:cubicBezTo>
                      <a:pt x="36" y="116"/>
                      <a:pt x="36" y="116"/>
                      <a:pt x="36" y="116"/>
                    </a:cubicBezTo>
                    <a:cubicBezTo>
                      <a:pt x="41" y="116"/>
                      <a:pt x="44" y="113"/>
                      <a:pt x="44" y="109"/>
                    </a:cubicBezTo>
                    <a:cubicBezTo>
                      <a:pt x="44" y="7"/>
                      <a:pt x="44" y="7"/>
                      <a:pt x="44" y="7"/>
                    </a:cubicBezTo>
                    <a:cubicBezTo>
                      <a:pt x="44" y="3"/>
                      <a:pt x="41" y="0"/>
                      <a:pt x="36" y="0"/>
                    </a:cubicBezTo>
                    <a:cubicBezTo>
                      <a:pt x="7" y="0"/>
                      <a:pt x="7" y="0"/>
                      <a:pt x="7" y="0"/>
                    </a:cubicBezTo>
                    <a:cubicBezTo>
                      <a:pt x="3" y="0"/>
                      <a:pt x="0" y="3"/>
                      <a:pt x="0" y="7"/>
                    </a:cubicBezTo>
                    <a:cubicBezTo>
                      <a:pt x="0" y="109"/>
                      <a:pt x="0" y="109"/>
                      <a:pt x="0" y="109"/>
                    </a:cubicBezTo>
                    <a:cubicBezTo>
                      <a:pt x="0" y="113"/>
                      <a:pt x="3" y="116"/>
                      <a:pt x="7" y="116"/>
                    </a:cubicBezTo>
                    <a:close/>
                  </a:path>
                </a:pathLst>
              </a:cu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90"/>
              <p:cNvSpPr>
                <a:spLocks/>
              </p:cNvSpPr>
              <p:nvPr/>
            </p:nvSpPr>
            <p:spPr bwMode="auto">
              <a:xfrm>
                <a:off x="8832166" y="3177321"/>
                <a:ext cx="115926" cy="182880"/>
              </a:xfrm>
              <a:custGeom>
                <a:avLst/>
                <a:gdLst>
                  <a:gd name="T0" fmla="*/ 8 w 44"/>
                  <a:gd name="T1" fmla="*/ 153 h 153"/>
                  <a:gd name="T2" fmla="*/ 37 w 44"/>
                  <a:gd name="T3" fmla="*/ 153 h 153"/>
                  <a:gd name="T4" fmla="*/ 44 w 44"/>
                  <a:gd name="T5" fmla="*/ 146 h 153"/>
                  <a:gd name="T6" fmla="*/ 44 w 44"/>
                  <a:gd name="T7" fmla="*/ 7 h 153"/>
                  <a:gd name="T8" fmla="*/ 37 w 44"/>
                  <a:gd name="T9" fmla="*/ 0 h 153"/>
                  <a:gd name="T10" fmla="*/ 8 w 44"/>
                  <a:gd name="T11" fmla="*/ 0 h 153"/>
                  <a:gd name="T12" fmla="*/ 0 w 44"/>
                  <a:gd name="T13" fmla="*/ 7 h 153"/>
                  <a:gd name="T14" fmla="*/ 0 w 44"/>
                  <a:gd name="T15" fmla="*/ 146 h 153"/>
                  <a:gd name="T16" fmla="*/ 8 w 44"/>
                  <a:gd name="T1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53">
                    <a:moveTo>
                      <a:pt x="8" y="153"/>
                    </a:moveTo>
                    <a:cubicBezTo>
                      <a:pt x="37" y="153"/>
                      <a:pt x="37" y="153"/>
                      <a:pt x="37" y="153"/>
                    </a:cubicBezTo>
                    <a:cubicBezTo>
                      <a:pt x="41" y="153"/>
                      <a:pt x="44" y="150"/>
                      <a:pt x="44" y="146"/>
                    </a:cubicBezTo>
                    <a:cubicBezTo>
                      <a:pt x="44" y="7"/>
                      <a:pt x="44" y="7"/>
                      <a:pt x="44" y="7"/>
                    </a:cubicBezTo>
                    <a:cubicBezTo>
                      <a:pt x="44" y="3"/>
                      <a:pt x="41" y="0"/>
                      <a:pt x="37" y="0"/>
                    </a:cubicBezTo>
                    <a:cubicBezTo>
                      <a:pt x="8" y="0"/>
                      <a:pt x="8" y="0"/>
                      <a:pt x="8" y="0"/>
                    </a:cubicBezTo>
                    <a:cubicBezTo>
                      <a:pt x="3" y="0"/>
                      <a:pt x="0" y="3"/>
                      <a:pt x="0" y="7"/>
                    </a:cubicBezTo>
                    <a:cubicBezTo>
                      <a:pt x="0" y="146"/>
                      <a:pt x="0" y="146"/>
                      <a:pt x="0" y="146"/>
                    </a:cubicBezTo>
                    <a:cubicBezTo>
                      <a:pt x="0" y="150"/>
                      <a:pt x="3" y="153"/>
                      <a:pt x="8" y="153"/>
                    </a:cubicBezTo>
                    <a:close/>
                  </a:path>
                </a:pathLst>
              </a:cu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91"/>
              <p:cNvSpPr>
                <a:spLocks/>
              </p:cNvSpPr>
              <p:nvPr/>
            </p:nvSpPr>
            <p:spPr bwMode="auto">
              <a:xfrm rot="10800000">
                <a:off x="8982317" y="2976153"/>
                <a:ext cx="117030" cy="384048"/>
              </a:xfrm>
              <a:custGeom>
                <a:avLst/>
                <a:gdLst>
                  <a:gd name="T0" fmla="*/ 8 w 44"/>
                  <a:gd name="T1" fmla="*/ 79 h 79"/>
                  <a:gd name="T2" fmla="*/ 37 w 44"/>
                  <a:gd name="T3" fmla="*/ 79 h 79"/>
                  <a:gd name="T4" fmla="*/ 44 w 44"/>
                  <a:gd name="T5" fmla="*/ 72 h 79"/>
                  <a:gd name="T6" fmla="*/ 44 w 44"/>
                  <a:gd name="T7" fmla="*/ 7 h 79"/>
                  <a:gd name="T8" fmla="*/ 37 w 44"/>
                  <a:gd name="T9" fmla="*/ 0 h 79"/>
                  <a:gd name="T10" fmla="*/ 8 w 44"/>
                  <a:gd name="T11" fmla="*/ 0 h 79"/>
                  <a:gd name="T12" fmla="*/ 0 w 44"/>
                  <a:gd name="T13" fmla="*/ 7 h 79"/>
                  <a:gd name="T14" fmla="*/ 0 w 44"/>
                  <a:gd name="T15" fmla="*/ 72 h 79"/>
                  <a:gd name="T16" fmla="*/ 8 w 44"/>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9">
                    <a:moveTo>
                      <a:pt x="8" y="79"/>
                    </a:moveTo>
                    <a:cubicBezTo>
                      <a:pt x="37" y="79"/>
                      <a:pt x="37" y="79"/>
                      <a:pt x="37" y="79"/>
                    </a:cubicBezTo>
                    <a:cubicBezTo>
                      <a:pt x="41" y="79"/>
                      <a:pt x="44" y="76"/>
                      <a:pt x="44" y="72"/>
                    </a:cubicBezTo>
                    <a:cubicBezTo>
                      <a:pt x="44" y="7"/>
                      <a:pt x="44" y="7"/>
                      <a:pt x="44" y="7"/>
                    </a:cubicBezTo>
                    <a:cubicBezTo>
                      <a:pt x="44" y="3"/>
                      <a:pt x="41" y="0"/>
                      <a:pt x="37" y="0"/>
                    </a:cubicBezTo>
                    <a:cubicBezTo>
                      <a:pt x="8" y="0"/>
                      <a:pt x="8" y="0"/>
                      <a:pt x="8" y="0"/>
                    </a:cubicBezTo>
                    <a:cubicBezTo>
                      <a:pt x="4" y="0"/>
                      <a:pt x="0" y="3"/>
                      <a:pt x="0" y="7"/>
                    </a:cubicBezTo>
                    <a:cubicBezTo>
                      <a:pt x="0" y="72"/>
                      <a:pt x="0" y="72"/>
                      <a:pt x="0" y="72"/>
                    </a:cubicBezTo>
                    <a:cubicBezTo>
                      <a:pt x="0" y="76"/>
                      <a:pt x="4" y="79"/>
                      <a:pt x="8" y="79"/>
                    </a:cubicBezTo>
                    <a:close/>
                  </a:path>
                </a:pathLst>
              </a:cu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Arc 68"/>
              <p:cNvSpPr/>
              <p:nvPr/>
            </p:nvSpPr>
            <p:spPr>
              <a:xfrm rot="2974672">
                <a:off x="8575203" y="2748607"/>
                <a:ext cx="301408" cy="548640"/>
              </a:xfrm>
              <a:prstGeom prst="arc">
                <a:avLst>
                  <a:gd name="adj1" fmla="val 17320664"/>
                  <a:gd name="adj2" fmla="val 3794105"/>
                </a:avLst>
              </a:prstGeom>
              <a:ln w="12700">
                <a:solidFill>
                  <a:schemeClr val="bg1"/>
                </a:solidFill>
                <a:headEnd type="arrow" w="sm" len="sm"/>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70" name="Straight Connector 69"/>
              <p:cNvCxnSpPr/>
              <p:nvPr/>
            </p:nvCxnSpPr>
            <p:spPr>
              <a:xfrm flipV="1">
                <a:off x="8644901" y="2849669"/>
                <a:ext cx="0" cy="548640"/>
              </a:xfrm>
              <a:prstGeom prst="line">
                <a:avLst/>
              </a:prstGeom>
              <a:ln w="12700" cap="sq">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8650393" y="3401432"/>
                <a:ext cx="548640" cy="0"/>
              </a:xfrm>
              <a:prstGeom prst="line">
                <a:avLst/>
              </a:prstGeom>
              <a:ln w="12700" cap="sq">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4" name="TextBox 63" descr="A circle that contains an icon and text the represents Availability"/>
          <p:cNvSpPr txBox="1">
            <a:spLocks noChangeAspect="1"/>
          </p:cNvSpPr>
          <p:nvPr/>
        </p:nvSpPr>
        <p:spPr>
          <a:xfrm>
            <a:off x="6091085" y="2331615"/>
            <a:ext cx="2011680" cy="2011680"/>
          </a:xfrm>
          <a:prstGeom prst="ellipse">
            <a:avLst/>
          </a:prstGeom>
          <a:solidFill>
            <a:schemeClr val="tx2"/>
          </a:solidFill>
          <a:ln w="19050">
            <a:solidFill>
              <a:schemeClr val="bg1"/>
            </a:solidFill>
          </a:ln>
        </p:spPr>
        <p:txBody>
          <a:bodyPr wrap="square" lIns="0" tIns="182880" rIns="0" bIns="0" rtlCol="0" anchor="t">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b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endPar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Availability</a:t>
            </a:r>
          </a:p>
        </p:txBody>
      </p:sp>
      <p:grpSp>
        <p:nvGrpSpPr>
          <p:cNvPr id="31" name="Group 30" descr="A circle that contains an icon and text the represents Licensing Models">
            <a:extLst>
              <a:ext uri="{FF2B5EF4-FFF2-40B4-BE49-F238E27FC236}">
                <a16:creationId xmlns:a16="http://schemas.microsoft.com/office/drawing/2014/main" id="{39D6BF63-5A75-4089-A469-3611258A52AA}"/>
              </a:ext>
            </a:extLst>
          </p:cNvPr>
          <p:cNvGrpSpPr/>
          <p:nvPr/>
        </p:nvGrpSpPr>
        <p:grpSpPr>
          <a:xfrm>
            <a:off x="3809351" y="2335925"/>
            <a:ext cx="2011680" cy="2011680"/>
            <a:chOff x="9786749" y="2959265"/>
            <a:chExt cx="2011680" cy="2011680"/>
          </a:xfrm>
        </p:grpSpPr>
        <p:sp>
          <p:nvSpPr>
            <p:cNvPr id="32" name="TextBox 31">
              <a:extLst>
                <a:ext uri="{FF2B5EF4-FFF2-40B4-BE49-F238E27FC236}">
                  <a16:creationId xmlns:a16="http://schemas.microsoft.com/office/drawing/2014/main" id="{D0F0C54D-F104-46C0-8AE1-F0177EC3F70D}"/>
                </a:ext>
              </a:extLst>
            </p:cNvPr>
            <p:cNvSpPr txBox="1">
              <a:spLocks noChangeAspect="1"/>
            </p:cNvSpPr>
            <p:nvPr/>
          </p:nvSpPr>
          <p:spPr>
            <a:xfrm>
              <a:off x="9786749" y="2959265"/>
              <a:ext cx="2011680" cy="2011680"/>
            </a:xfrm>
            <a:prstGeom prst="ellipse">
              <a:avLst/>
            </a:prstGeom>
            <a:solidFill>
              <a:schemeClr val="tx2"/>
            </a:solidFill>
            <a:ln w="19050">
              <a:solidFill>
                <a:schemeClr val="bg1"/>
              </a:solidFill>
            </a:ln>
          </p:spPr>
          <p:txBody>
            <a:bodyPr wrap="square" lIns="0" tIns="182880" rIns="0" bIns="0" rtlCol="0" anchor="t">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Performance</a:t>
              </a:r>
            </a:p>
          </p:txBody>
        </p:sp>
        <p:pic>
          <p:nvPicPr>
            <p:cNvPr id="33" name="Picture 32">
              <a:extLst>
                <a:ext uri="{FF2B5EF4-FFF2-40B4-BE49-F238E27FC236}">
                  <a16:creationId xmlns:a16="http://schemas.microsoft.com/office/drawing/2014/main" id="{6FB0D66E-A681-48F3-85EA-50DBD423831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9056" b="16335"/>
            <a:stretch/>
          </p:blipFill>
          <p:spPr>
            <a:xfrm>
              <a:off x="10561597" y="3343136"/>
              <a:ext cx="461985" cy="457200"/>
            </a:xfrm>
            <a:prstGeom prst="rect">
              <a:avLst/>
            </a:prstGeom>
          </p:spPr>
        </p:pic>
      </p:grpSp>
      <p:grpSp>
        <p:nvGrpSpPr>
          <p:cNvPr id="28" name="Group 27">
            <a:extLst>
              <a:ext uri="{FF2B5EF4-FFF2-40B4-BE49-F238E27FC236}">
                <a16:creationId xmlns:a16="http://schemas.microsoft.com/office/drawing/2014/main" id="{8F33B2D2-C24D-4983-95B1-A4FA85D7441C}"/>
              </a:ext>
            </a:extLst>
          </p:cNvPr>
          <p:cNvGrpSpPr/>
          <p:nvPr/>
        </p:nvGrpSpPr>
        <p:grpSpPr>
          <a:xfrm>
            <a:off x="6906635" y="2737569"/>
            <a:ext cx="380579" cy="471947"/>
            <a:chOff x="10158532" y="7500940"/>
            <a:chExt cx="537036" cy="1004431"/>
          </a:xfrm>
          <a:solidFill>
            <a:schemeClr val="bg1"/>
          </a:solidFill>
        </p:grpSpPr>
        <p:sp>
          <p:nvSpPr>
            <p:cNvPr id="29" name="Freeform 25">
              <a:extLst>
                <a:ext uri="{FF2B5EF4-FFF2-40B4-BE49-F238E27FC236}">
                  <a16:creationId xmlns:a16="http://schemas.microsoft.com/office/drawing/2014/main" id="{9B7CECBD-628A-4BB6-980B-C5BEC8EFA083}"/>
                </a:ext>
              </a:extLst>
            </p:cNvPr>
            <p:cNvSpPr>
              <a:spLocks/>
            </p:cNvSpPr>
            <p:nvPr/>
          </p:nvSpPr>
          <p:spPr bwMode="black">
            <a:xfrm>
              <a:off x="10250761" y="7602124"/>
              <a:ext cx="352580" cy="339433"/>
            </a:xfrm>
            <a:custGeom>
              <a:avLst/>
              <a:gdLst>
                <a:gd name="T0" fmla="*/ 387 w 595"/>
                <a:gd name="T1" fmla="*/ 512 h 573"/>
                <a:gd name="T2" fmla="*/ 588 w 595"/>
                <a:gd name="T3" fmla="*/ 62 h 573"/>
                <a:gd name="T4" fmla="*/ 544 w 595"/>
                <a:gd name="T5" fmla="*/ 0 h 573"/>
                <a:gd name="T6" fmla="*/ 51 w 595"/>
                <a:gd name="T7" fmla="*/ 0 h 573"/>
                <a:gd name="T8" fmla="*/ 7 w 595"/>
                <a:gd name="T9" fmla="*/ 62 h 573"/>
                <a:gd name="T10" fmla="*/ 208 w 595"/>
                <a:gd name="T11" fmla="*/ 512 h 573"/>
                <a:gd name="T12" fmla="*/ 297 w 595"/>
                <a:gd name="T13" fmla="*/ 573 h 573"/>
                <a:gd name="T14" fmla="*/ 387 w 595"/>
                <a:gd name="T15" fmla="*/ 512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5" h="573">
                  <a:moveTo>
                    <a:pt x="387" y="512"/>
                  </a:moveTo>
                  <a:cubicBezTo>
                    <a:pt x="467" y="419"/>
                    <a:pt x="566" y="298"/>
                    <a:pt x="588" y="62"/>
                  </a:cubicBezTo>
                  <a:cubicBezTo>
                    <a:pt x="589" y="47"/>
                    <a:pt x="595" y="0"/>
                    <a:pt x="544" y="0"/>
                  </a:cubicBezTo>
                  <a:cubicBezTo>
                    <a:pt x="51" y="0"/>
                    <a:pt x="51" y="0"/>
                    <a:pt x="51" y="0"/>
                  </a:cubicBezTo>
                  <a:cubicBezTo>
                    <a:pt x="0" y="0"/>
                    <a:pt x="6" y="47"/>
                    <a:pt x="7" y="62"/>
                  </a:cubicBezTo>
                  <a:cubicBezTo>
                    <a:pt x="29" y="298"/>
                    <a:pt x="128" y="419"/>
                    <a:pt x="208" y="512"/>
                  </a:cubicBezTo>
                  <a:cubicBezTo>
                    <a:pt x="243" y="553"/>
                    <a:pt x="263" y="573"/>
                    <a:pt x="297" y="573"/>
                  </a:cubicBezTo>
                  <a:cubicBezTo>
                    <a:pt x="331" y="573"/>
                    <a:pt x="352" y="553"/>
                    <a:pt x="387" y="512"/>
                  </a:cubicBezTo>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 name="Freeform 26">
              <a:extLst>
                <a:ext uri="{FF2B5EF4-FFF2-40B4-BE49-F238E27FC236}">
                  <a16:creationId xmlns:a16="http://schemas.microsoft.com/office/drawing/2014/main" id="{508C2507-0929-4029-9132-81F03B3AC08D}"/>
                </a:ext>
              </a:extLst>
            </p:cNvPr>
            <p:cNvSpPr>
              <a:spLocks noEditPoints="1"/>
            </p:cNvSpPr>
            <p:nvPr/>
          </p:nvSpPr>
          <p:spPr bwMode="black">
            <a:xfrm>
              <a:off x="10158532" y="7500940"/>
              <a:ext cx="537036" cy="1004431"/>
            </a:xfrm>
            <a:custGeom>
              <a:avLst/>
              <a:gdLst>
                <a:gd name="T0" fmla="*/ 849 w 905"/>
                <a:gd name="T1" fmla="*/ 1582 h 1693"/>
                <a:gd name="T2" fmla="*/ 509 w 905"/>
                <a:gd name="T3" fmla="*/ 845 h 1693"/>
                <a:gd name="T4" fmla="*/ 849 w 905"/>
                <a:gd name="T5" fmla="*/ 112 h 1693"/>
                <a:gd name="T6" fmla="*/ 905 w 905"/>
                <a:gd name="T7" fmla="*/ 56 h 1693"/>
                <a:gd name="T8" fmla="*/ 849 w 905"/>
                <a:gd name="T9" fmla="*/ 0 h 1693"/>
                <a:gd name="T10" fmla="*/ 56 w 905"/>
                <a:gd name="T11" fmla="*/ 0 h 1693"/>
                <a:gd name="T12" fmla="*/ 0 w 905"/>
                <a:gd name="T13" fmla="*/ 56 h 1693"/>
                <a:gd name="T14" fmla="*/ 56 w 905"/>
                <a:gd name="T15" fmla="*/ 112 h 1693"/>
                <a:gd name="T16" fmla="*/ 396 w 905"/>
                <a:gd name="T17" fmla="*/ 845 h 1693"/>
                <a:gd name="T18" fmla="*/ 56 w 905"/>
                <a:gd name="T19" fmla="*/ 1582 h 1693"/>
                <a:gd name="T20" fmla="*/ 0 w 905"/>
                <a:gd name="T21" fmla="*/ 1638 h 1693"/>
                <a:gd name="T22" fmla="*/ 56 w 905"/>
                <a:gd name="T23" fmla="*/ 1693 h 1693"/>
                <a:gd name="T24" fmla="*/ 849 w 905"/>
                <a:gd name="T25" fmla="*/ 1693 h 1693"/>
                <a:gd name="T26" fmla="*/ 905 w 905"/>
                <a:gd name="T27" fmla="*/ 1638 h 1693"/>
                <a:gd name="T28" fmla="*/ 849 w 905"/>
                <a:gd name="T29" fmla="*/ 1582 h 1693"/>
                <a:gd name="T30" fmla="*/ 777 w 905"/>
                <a:gd name="T31" fmla="*/ 1565 h 1693"/>
                <a:gd name="T32" fmla="*/ 736 w 905"/>
                <a:gd name="T33" fmla="*/ 1582 h 1693"/>
                <a:gd name="T34" fmla="*/ 169 w 905"/>
                <a:gd name="T35" fmla="*/ 1582 h 1693"/>
                <a:gd name="T36" fmla="*/ 128 w 905"/>
                <a:gd name="T37" fmla="*/ 1565 h 1693"/>
                <a:gd name="T38" fmla="*/ 114 w 905"/>
                <a:gd name="T39" fmla="*/ 1522 h 1693"/>
                <a:gd name="T40" fmla="*/ 329 w 905"/>
                <a:gd name="T41" fmla="*/ 1019 h 1693"/>
                <a:gd name="T42" fmla="*/ 428 w 905"/>
                <a:gd name="T43" fmla="*/ 845 h 1693"/>
                <a:gd name="T44" fmla="*/ 329 w 905"/>
                <a:gd name="T45" fmla="*/ 670 h 1693"/>
                <a:gd name="T46" fmla="*/ 114 w 905"/>
                <a:gd name="T47" fmla="*/ 171 h 1693"/>
                <a:gd name="T48" fmla="*/ 128 w 905"/>
                <a:gd name="T49" fmla="*/ 129 h 1693"/>
                <a:gd name="T50" fmla="*/ 169 w 905"/>
                <a:gd name="T51" fmla="*/ 112 h 1693"/>
                <a:gd name="T52" fmla="*/ 736 w 905"/>
                <a:gd name="T53" fmla="*/ 112 h 1693"/>
                <a:gd name="T54" fmla="*/ 777 w 905"/>
                <a:gd name="T55" fmla="*/ 129 h 1693"/>
                <a:gd name="T56" fmla="*/ 791 w 905"/>
                <a:gd name="T57" fmla="*/ 171 h 1693"/>
                <a:gd name="T58" fmla="*/ 576 w 905"/>
                <a:gd name="T59" fmla="*/ 670 h 1693"/>
                <a:gd name="T60" fmla="*/ 477 w 905"/>
                <a:gd name="T61" fmla="*/ 845 h 1693"/>
                <a:gd name="T62" fmla="*/ 576 w 905"/>
                <a:gd name="T63" fmla="*/ 1019 h 1693"/>
                <a:gd name="T64" fmla="*/ 791 w 905"/>
                <a:gd name="T65" fmla="*/ 1522 h 1693"/>
                <a:gd name="T66" fmla="*/ 777 w 905"/>
                <a:gd name="T67" fmla="*/ 1565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5" h="1693">
                  <a:moveTo>
                    <a:pt x="849" y="1582"/>
                  </a:moveTo>
                  <a:cubicBezTo>
                    <a:pt x="849" y="1051"/>
                    <a:pt x="509" y="995"/>
                    <a:pt x="509" y="845"/>
                  </a:cubicBezTo>
                  <a:cubicBezTo>
                    <a:pt x="509" y="695"/>
                    <a:pt x="849" y="642"/>
                    <a:pt x="849" y="112"/>
                  </a:cubicBezTo>
                  <a:cubicBezTo>
                    <a:pt x="880" y="112"/>
                    <a:pt x="905" y="87"/>
                    <a:pt x="905" y="56"/>
                  </a:cubicBezTo>
                  <a:cubicBezTo>
                    <a:pt x="905" y="25"/>
                    <a:pt x="880" y="0"/>
                    <a:pt x="849" y="0"/>
                  </a:cubicBezTo>
                  <a:cubicBezTo>
                    <a:pt x="56" y="0"/>
                    <a:pt x="56" y="0"/>
                    <a:pt x="56" y="0"/>
                  </a:cubicBezTo>
                  <a:cubicBezTo>
                    <a:pt x="25" y="0"/>
                    <a:pt x="0" y="25"/>
                    <a:pt x="0" y="56"/>
                  </a:cubicBezTo>
                  <a:cubicBezTo>
                    <a:pt x="0" y="87"/>
                    <a:pt x="25" y="112"/>
                    <a:pt x="56" y="112"/>
                  </a:cubicBezTo>
                  <a:cubicBezTo>
                    <a:pt x="56" y="642"/>
                    <a:pt x="396" y="695"/>
                    <a:pt x="396" y="845"/>
                  </a:cubicBezTo>
                  <a:cubicBezTo>
                    <a:pt x="396" y="995"/>
                    <a:pt x="56" y="1051"/>
                    <a:pt x="56" y="1582"/>
                  </a:cubicBezTo>
                  <a:cubicBezTo>
                    <a:pt x="25" y="1582"/>
                    <a:pt x="0" y="1607"/>
                    <a:pt x="0" y="1638"/>
                  </a:cubicBezTo>
                  <a:cubicBezTo>
                    <a:pt x="0" y="1668"/>
                    <a:pt x="25" y="1693"/>
                    <a:pt x="56" y="1693"/>
                  </a:cubicBezTo>
                  <a:cubicBezTo>
                    <a:pt x="849" y="1693"/>
                    <a:pt x="849" y="1693"/>
                    <a:pt x="849" y="1693"/>
                  </a:cubicBezTo>
                  <a:cubicBezTo>
                    <a:pt x="880" y="1693"/>
                    <a:pt x="905" y="1668"/>
                    <a:pt x="905" y="1638"/>
                  </a:cubicBezTo>
                  <a:cubicBezTo>
                    <a:pt x="905" y="1607"/>
                    <a:pt x="880" y="1582"/>
                    <a:pt x="849" y="1582"/>
                  </a:cubicBezTo>
                  <a:moveTo>
                    <a:pt x="777" y="1565"/>
                  </a:moveTo>
                  <a:cubicBezTo>
                    <a:pt x="761" y="1582"/>
                    <a:pt x="736" y="1582"/>
                    <a:pt x="736" y="1582"/>
                  </a:cubicBezTo>
                  <a:cubicBezTo>
                    <a:pt x="169" y="1582"/>
                    <a:pt x="169" y="1582"/>
                    <a:pt x="169" y="1582"/>
                  </a:cubicBezTo>
                  <a:cubicBezTo>
                    <a:pt x="169" y="1582"/>
                    <a:pt x="144" y="1582"/>
                    <a:pt x="128" y="1565"/>
                  </a:cubicBezTo>
                  <a:cubicBezTo>
                    <a:pt x="120" y="1556"/>
                    <a:pt x="113" y="1541"/>
                    <a:pt x="114" y="1522"/>
                  </a:cubicBezTo>
                  <a:cubicBezTo>
                    <a:pt x="128" y="1235"/>
                    <a:pt x="243" y="1111"/>
                    <a:pt x="329" y="1019"/>
                  </a:cubicBezTo>
                  <a:cubicBezTo>
                    <a:pt x="382" y="963"/>
                    <a:pt x="428" y="914"/>
                    <a:pt x="428" y="845"/>
                  </a:cubicBezTo>
                  <a:cubicBezTo>
                    <a:pt x="428" y="776"/>
                    <a:pt x="382" y="727"/>
                    <a:pt x="329" y="670"/>
                  </a:cubicBezTo>
                  <a:cubicBezTo>
                    <a:pt x="243" y="578"/>
                    <a:pt x="128" y="458"/>
                    <a:pt x="114" y="171"/>
                  </a:cubicBezTo>
                  <a:cubicBezTo>
                    <a:pt x="113" y="152"/>
                    <a:pt x="120" y="138"/>
                    <a:pt x="128" y="129"/>
                  </a:cubicBezTo>
                  <a:cubicBezTo>
                    <a:pt x="144" y="112"/>
                    <a:pt x="169" y="112"/>
                    <a:pt x="169" y="112"/>
                  </a:cubicBezTo>
                  <a:cubicBezTo>
                    <a:pt x="736" y="112"/>
                    <a:pt x="736" y="112"/>
                    <a:pt x="736" y="112"/>
                  </a:cubicBezTo>
                  <a:cubicBezTo>
                    <a:pt x="736" y="112"/>
                    <a:pt x="761" y="112"/>
                    <a:pt x="777" y="129"/>
                  </a:cubicBezTo>
                  <a:cubicBezTo>
                    <a:pt x="785" y="138"/>
                    <a:pt x="792" y="152"/>
                    <a:pt x="791" y="171"/>
                  </a:cubicBezTo>
                  <a:cubicBezTo>
                    <a:pt x="777" y="458"/>
                    <a:pt x="661" y="578"/>
                    <a:pt x="576" y="670"/>
                  </a:cubicBezTo>
                  <a:cubicBezTo>
                    <a:pt x="523" y="727"/>
                    <a:pt x="477" y="776"/>
                    <a:pt x="477" y="845"/>
                  </a:cubicBezTo>
                  <a:cubicBezTo>
                    <a:pt x="477" y="914"/>
                    <a:pt x="523" y="963"/>
                    <a:pt x="576" y="1019"/>
                  </a:cubicBezTo>
                  <a:cubicBezTo>
                    <a:pt x="661" y="1111"/>
                    <a:pt x="777" y="1235"/>
                    <a:pt x="791" y="1522"/>
                  </a:cubicBezTo>
                  <a:cubicBezTo>
                    <a:pt x="792" y="1541"/>
                    <a:pt x="785" y="1556"/>
                    <a:pt x="777" y="1565"/>
                  </a:cubicBezTo>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36309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1015663"/>
          </a:xfrm>
          <a:prstGeom prst="rect">
            <a:avLst/>
          </a:prstGeom>
        </p:spPr>
        <p:txBody>
          <a:bodyPr wrap="square">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Create an Azure </a:t>
            </a:r>
          </a:p>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Cosmos DB Account.</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pic>
        <p:nvPicPr>
          <p:cNvPr id="4" name="Picture 3">
            <a:extLst>
              <a:ext uri="{FF2B5EF4-FFF2-40B4-BE49-F238E27FC236}">
                <a16:creationId xmlns:a16="http://schemas.microsoft.com/office/drawing/2014/main" id="{A3A735DE-97A4-4C59-AFB9-2420B5A25489}"/>
              </a:ext>
            </a:extLst>
          </p:cNvPr>
          <p:cNvPicPr>
            <a:picLocks noChangeAspect="1"/>
          </p:cNvPicPr>
          <p:nvPr/>
        </p:nvPicPr>
        <p:blipFill>
          <a:blip r:embed="rId3"/>
          <a:stretch>
            <a:fillRect/>
          </a:stretch>
        </p:blipFill>
        <p:spPr>
          <a:xfrm>
            <a:off x="4531961" y="333352"/>
            <a:ext cx="7496230" cy="6191295"/>
          </a:xfrm>
          <a:prstGeom prst="rect">
            <a:avLst/>
          </a:prstGeom>
        </p:spPr>
      </p:pic>
    </p:spTree>
    <p:extLst>
      <p:ext uri="{BB962C8B-B14F-4D97-AF65-F5344CB8AC3E}">
        <p14:creationId xmlns:p14="http://schemas.microsoft.com/office/powerpoint/2010/main" val="334936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sz="4000" dirty="0"/>
              <a:t>What are Request Units</a:t>
            </a:r>
          </a:p>
        </p:txBody>
      </p:sp>
      <p:sp>
        <p:nvSpPr>
          <p:cNvPr id="20" name="Text Placeholder 4"/>
          <p:cNvSpPr txBox="1">
            <a:spLocks/>
          </p:cNvSpPr>
          <p:nvPr/>
        </p:nvSpPr>
        <p:spPr>
          <a:xfrm>
            <a:off x="361950" y="1074656"/>
            <a:ext cx="11430000" cy="369332"/>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defRPr/>
            </a:pPr>
            <a:r>
              <a:rPr lang="en-US" dirty="0"/>
              <a:t>Throughput is important to ensure you can handle the volume of transactions you need.</a:t>
            </a: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86" name="Freeform: Shape 85"/>
          <p:cNvSpPr/>
          <p:nvPr/>
        </p:nvSpPr>
        <p:spPr>
          <a:xfrm>
            <a:off x="380999" y="1930400"/>
            <a:ext cx="3538116" cy="1412585"/>
          </a:xfrm>
          <a:custGeom>
            <a:avLst/>
            <a:gdLst>
              <a:gd name="connsiteX0" fmla="*/ 0 w 3538116"/>
              <a:gd name="connsiteY0" fmla="*/ 0 h 1412585"/>
              <a:gd name="connsiteX1" fmla="*/ 3189225 w 3538116"/>
              <a:gd name="connsiteY1" fmla="*/ 0 h 1412585"/>
              <a:gd name="connsiteX2" fmla="*/ 3538116 w 3538116"/>
              <a:gd name="connsiteY2" fmla="*/ 1412585 h 1412585"/>
              <a:gd name="connsiteX3" fmla="*/ 0 w 3538116"/>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3538116" h="1412585">
                <a:moveTo>
                  <a:pt x="0" y="0"/>
                </a:moveTo>
                <a:lnTo>
                  <a:pt x="3189225" y="0"/>
                </a:lnTo>
                <a:lnTo>
                  <a:pt x="3538116" y="1412585"/>
                </a:lnTo>
                <a:lnTo>
                  <a:pt x="0" y="141258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ct val="0"/>
              </a:spcAft>
              <a:buClrTx/>
              <a:buSzTx/>
              <a:buFontTx/>
              <a:buNone/>
              <a:tabLst/>
              <a:defRPr/>
            </a:pPr>
            <a:r>
              <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Database Throughput</a:t>
            </a:r>
          </a:p>
        </p:txBody>
      </p:sp>
      <p:sp>
        <p:nvSpPr>
          <p:cNvPr id="87" name="Freeform: Shape 86"/>
          <p:cNvSpPr/>
          <p:nvPr/>
        </p:nvSpPr>
        <p:spPr>
          <a:xfrm>
            <a:off x="380999" y="3459307"/>
            <a:ext cx="3915736" cy="1412585"/>
          </a:xfrm>
          <a:custGeom>
            <a:avLst/>
            <a:gdLst>
              <a:gd name="connsiteX0" fmla="*/ 0 w 3915736"/>
              <a:gd name="connsiteY0" fmla="*/ 0 h 1412585"/>
              <a:gd name="connsiteX1" fmla="*/ 3566846 w 3915736"/>
              <a:gd name="connsiteY1" fmla="*/ 0 h 1412585"/>
              <a:gd name="connsiteX2" fmla="*/ 3915736 w 3915736"/>
              <a:gd name="connsiteY2" fmla="*/ 1412585 h 1412585"/>
              <a:gd name="connsiteX3" fmla="*/ 0 w 3915736"/>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3915736" h="1412585">
                <a:moveTo>
                  <a:pt x="0" y="0"/>
                </a:moveTo>
                <a:lnTo>
                  <a:pt x="3566846" y="0"/>
                </a:lnTo>
                <a:lnTo>
                  <a:pt x="3915736" y="1412585"/>
                </a:lnTo>
                <a:lnTo>
                  <a:pt x="0" y="141258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ct val="0"/>
              </a:spcAft>
              <a:buClrTx/>
              <a:buSzTx/>
              <a:buFontTx/>
              <a:buNone/>
              <a:tabLst/>
              <a:defRPr/>
            </a:pPr>
            <a:r>
              <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What is a Request Unit</a:t>
            </a:r>
          </a:p>
        </p:txBody>
      </p:sp>
      <p:sp>
        <p:nvSpPr>
          <p:cNvPr id="88" name="Freeform: Shape 87"/>
          <p:cNvSpPr/>
          <p:nvPr/>
        </p:nvSpPr>
        <p:spPr>
          <a:xfrm>
            <a:off x="380999" y="4988215"/>
            <a:ext cx="4293357" cy="1412585"/>
          </a:xfrm>
          <a:custGeom>
            <a:avLst/>
            <a:gdLst>
              <a:gd name="connsiteX0" fmla="*/ 0 w 4293357"/>
              <a:gd name="connsiteY0" fmla="*/ 0 h 1412585"/>
              <a:gd name="connsiteX1" fmla="*/ 3944467 w 4293357"/>
              <a:gd name="connsiteY1" fmla="*/ 0 h 1412585"/>
              <a:gd name="connsiteX2" fmla="*/ 4293357 w 4293357"/>
              <a:gd name="connsiteY2" fmla="*/ 1412585 h 1412585"/>
              <a:gd name="connsiteX3" fmla="*/ 0 w 4293357"/>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4293357" h="1412585">
                <a:moveTo>
                  <a:pt x="0" y="0"/>
                </a:moveTo>
                <a:lnTo>
                  <a:pt x="3944467" y="0"/>
                </a:lnTo>
                <a:lnTo>
                  <a:pt x="4293357" y="1412585"/>
                </a:lnTo>
                <a:lnTo>
                  <a:pt x="0" y="14125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Aft>
                <a:spcPct val="0"/>
              </a:spcAft>
              <a:defRPr/>
            </a:pPr>
            <a:r>
              <a:rPr lang="en-GB" sz="2400" kern="0" dirty="0">
                <a:solidFill>
                  <a:prstClr val="white"/>
                </a:solidFill>
                <a:latin typeface="Segoe UI Light"/>
                <a:cs typeface="Segoe UI" pitchFamily="34" charset="0"/>
              </a:rPr>
              <a:t>Exceeding throughput limits</a:t>
            </a: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03" name="Freeform: Shape 102"/>
          <p:cNvSpPr/>
          <p:nvPr/>
        </p:nvSpPr>
        <p:spPr>
          <a:xfrm>
            <a:off x="3690516" y="1930399"/>
            <a:ext cx="8120485" cy="1412586"/>
          </a:xfrm>
          <a:custGeom>
            <a:avLst/>
            <a:gdLst>
              <a:gd name="connsiteX0" fmla="*/ 0 w 8120485"/>
              <a:gd name="connsiteY0" fmla="*/ 0 h 1412586"/>
              <a:gd name="connsiteX1" fmla="*/ 424285 w 8120485"/>
              <a:gd name="connsiteY1" fmla="*/ 0 h 1412586"/>
              <a:gd name="connsiteX2" fmla="*/ 7345785 w 8120485"/>
              <a:gd name="connsiteY2" fmla="*/ 0 h 1412586"/>
              <a:gd name="connsiteX3" fmla="*/ 8120485 w 8120485"/>
              <a:gd name="connsiteY3" fmla="*/ 0 h 1412586"/>
              <a:gd name="connsiteX4" fmla="*/ 8120485 w 8120485"/>
              <a:gd name="connsiteY4" fmla="*/ 1412586 h 1412586"/>
              <a:gd name="connsiteX5" fmla="*/ 346786 w 8120485"/>
              <a:gd name="connsiteY5" fmla="*/ 1412586 h 1412586"/>
              <a:gd name="connsiteX6" fmla="*/ 0 w 8120485"/>
              <a:gd name="connsiteY6" fmla="*/ 0 h 141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0485" h="1412586">
                <a:moveTo>
                  <a:pt x="0" y="0"/>
                </a:moveTo>
                <a:lnTo>
                  <a:pt x="424285" y="0"/>
                </a:lnTo>
                <a:lnTo>
                  <a:pt x="7345785" y="0"/>
                </a:lnTo>
                <a:lnTo>
                  <a:pt x="8120485" y="0"/>
                </a:lnTo>
                <a:lnTo>
                  <a:pt x="8120485" y="1412586"/>
                </a:lnTo>
                <a:lnTo>
                  <a:pt x="346786" y="14125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lvl="0" defTabSz="932472" fontAlgn="base">
              <a:spcBef>
                <a:spcPts val="600"/>
              </a:spcBef>
              <a:spcAft>
                <a:spcPct val="0"/>
              </a:spcAft>
              <a:defRPr/>
            </a:pPr>
            <a:r>
              <a:rPr lang="en-US" kern="0" dirty="0">
                <a:solidFill>
                  <a:srgbClr val="505050"/>
                </a:solidFill>
                <a:latin typeface="Segoe UI"/>
                <a:cs typeface="Segoe UI Light" panose="020B0502040204020203" pitchFamily="34" charset="0"/>
              </a:rPr>
              <a:t>Database throughput is the number of reads and writes that your database can perform in a single second</a:t>
            </a:r>
            <a:endParaRPr lang="en-IN" kern="0" dirty="0">
              <a:solidFill>
                <a:srgbClr val="505050"/>
              </a:solidFill>
              <a:latin typeface="Segoe UI"/>
              <a:cs typeface="Segoe UI Light" panose="020B0502040204020203" pitchFamily="34" charset="0"/>
            </a:endParaRPr>
          </a:p>
        </p:txBody>
      </p:sp>
      <p:sp>
        <p:nvSpPr>
          <p:cNvPr id="100" name="Freeform: Shape 99"/>
          <p:cNvSpPr/>
          <p:nvPr/>
        </p:nvSpPr>
        <p:spPr>
          <a:xfrm>
            <a:off x="4065858" y="3459307"/>
            <a:ext cx="7745142" cy="1412585"/>
          </a:xfrm>
          <a:custGeom>
            <a:avLst/>
            <a:gdLst>
              <a:gd name="connsiteX0" fmla="*/ 0 w 7745142"/>
              <a:gd name="connsiteY0" fmla="*/ 0 h 1412585"/>
              <a:gd name="connsiteX1" fmla="*/ 7745142 w 7745142"/>
              <a:gd name="connsiteY1" fmla="*/ 0 h 1412585"/>
              <a:gd name="connsiteX2" fmla="*/ 7745142 w 7745142"/>
              <a:gd name="connsiteY2" fmla="*/ 1412585 h 1412585"/>
              <a:gd name="connsiteX3" fmla="*/ 346786 w 7745142"/>
              <a:gd name="connsiteY3" fmla="*/ 1412585 h 1412585"/>
              <a:gd name="connsiteX4" fmla="*/ 0 w 7745142"/>
              <a:gd name="connsiteY4" fmla="*/ 0 h 141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142" h="1412585">
                <a:moveTo>
                  <a:pt x="0" y="0"/>
                </a:moveTo>
                <a:lnTo>
                  <a:pt x="7745142" y="0"/>
                </a:lnTo>
                <a:lnTo>
                  <a:pt x="7745142" y="1412585"/>
                </a:lnTo>
                <a:lnTo>
                  <a:pt x="346786" y="1412585"/>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lvl="0" defTabSz="932472" fontAlgn="base">
              <a:spcBef>
                <a:spcPts val="600"/>
              </a:spcBef>
              <a:spcAft>
                <a:spcPct val="0"/>
              </a:spcAft>
              <a:defRPr/>
            </a:pPr>
            <a:r>
              <a:rPr lang="en-US" kern="0" dirty="0">
                <a:solidFill>
                  <a:srgbClr val="505050"/>
                </a:solidFill>
                <a:latin typeface="Segoe UI"/>
                <a:cs typeface="Segoe UI Light" panose="020B0502040204020203" pitchFamily="34" charset="0"/>
              </a:rPr>
              <a:t>Azure Cosmos DB measures throughput using something called a request unit (RU). Request unit usage is measured per second, so the unit of measure is request units per second (RU/s). You must reserve the number of RU/s you want Azure Cosmos DB to provision in advance.</a:t>
            </a:r>
            <a:endParaRPr lang="en-IN" kern="0" dirty="0">
              <a:solidFill>
                <a:srgbClr val="505050"/>
              </a:solidFill>
              <a:latin typeface="Segoe UI"/>
              <a:cs typeface="Segoe UI Light" panose="020B0502040204020203" pitchFamily="34" charset="0"/>
            </a:endParaRPr>
          </a:p>
        </p:txBody>
      </p:sp>
      <p:sp>
        <p:nvSpPr>
          <p:cNvPr id="97" name="Freeform: Shape 96"/>
          <p:cNvSpPr/>
          <p:nvPr/>
        </p:nvSpPr>
        <p:spPr>
          <a:xfrm>
            <a:off x="4441200" y="4988214"/>
            <a:ext cx="7369800" cy="1412585"/>
          </a:xfrm>
          <a:custGeom>
            <a:avLst/>
            <a:gdLst>
              <a:gd name="connsiteX0" fmla="*/ 0 w 7369800"/>
              <a:gd name="connsiteY0" fmla="*/ 0 h 1412585"/>
              <a:gd name="connsiteX1" fmla="*/ 7369800 w 7369800"/>
              <a:gd name="connsiteY1" fmla="*/ 0 h 1412585"/>
              <a:gd name="connsiteX2" fmla="*/ 7369800 w 7369800"/>
              <a:gd name="connsiteY2" fmla="*/ 1412584 h 1412585"/>
              <a:gd name="connsiteX3" fmla="*/ 843087 w 7369800"/>
              <a:gd name="connsiteY3" fmla="*/ 1412584 h 1412585"/>
              <a:gd name="connsiteX4" fmla="*/ 843087 w 7369800"/>
              <a:gd name="connsiteY4" fmla="*/ 1412585 h 1412585"/>
              <a:gd name="connsiteX5" fmla="*/ 346786 w 7369800"/>
              <a:gd name="connsiteY5" fmla="*/ 1412585 h 1412585"/>
              <a:gd name="connsiteX6" fmla="*/ 0 w 7369800"/>
              <a:gd name="connsiteY6" fmla="*/ 0 h 141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9800" h="1412585">
                <a:moveTo>
                  <a:pt x="0" y="0"/>
                </a:moveTo>
                <a:lnTo>
                  <a:pt x="7369800" y="0"/>
                </a:lnTo>
                <a:lnTo>
                  <a:pt x="7369800" y="1412584"/>
                </a:lnTo>
                <a:lnTo>
                  <a:pt x="843087" y="1412584"/>
                </a:lnTo>
                <a:lnTo>
                  <a:pt x="843087" y="1412585"/>
                </a:lnTo>
                <a:lnTo>
                  <a:pt x="346786" y="1412585"/>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lvl="0" defTabSz="932472" fontAlgn="base">
              <a:spcBef>
                <a:spcPts val="600"/>
              </a:spcBef>
              <a:spcAft>
                <a:spcPct val="0"/>
              </a:spcAft>
              <a:defRPr/>
            </a:pPr>
            <a:r>
              <a:rPr lang="en-US" kern="0" dirty="0">
                <a:solidFill>
                  <a:srgbClr val="505050"/>
                </a:solidFill>
                <a:latin typeface="Segoe UI"/>
                <a:cs typeface="Segoe UI Light" panose="020B0502040204020203" pitchFamily="34" charset="0"/>
              </a:rPr>
              <a:t>If you don’t reserve enough request units, and you attempt to read or write more data than your provisioned throughput allows, your request will be rate-limited. </a:t>
            </a:r>
            <a:endParaRPr lang="en-IN" kern="0" dirty="0">
              <a:solidFill>
                <a:srgbClr val="505050"/>
              </a:solidFill>
              <a:latin typeface="Segoe UI"/>
              <a:cs typeface="Segoe UI Light" panose="020B0502040204020203" pitchFamily="34" charset="0"/>
            </a:endParaRPr>
          </a:p>
        </p:txBody>
      </p:sp>
    </p:spTree>
    <p:extLst>
      <p:ext uri="{BB962C8B-B14F-4D97-AF65-F5344CB8AC3E}">
        <p14:creationId xmlns:p14="http://schemas.microsoft.com/office/powerpoint/2010/main" val="387517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Choosing a Partition Key</a:t>
            </a:r>
          </a:p>
        </p:txBody>
      </p:sp>
      <p:sp>
        <p:nvSpPr>
          <p:cNvPr id="29" name="Rectangle 28"/>
          <p:cNvSpPr/>
          <p:nvPr/>
        </p:nvSpPr>
        <p:spPr bwMode="auto">
          <a:xfrm>
            <a:off x="246919" y="1394627"/>
            <a:ext cx="4343401" cy="212001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ZA" sz="2000" b="1" i="0" u="none" strike="noStrike" kern="1200" cap="none" spc="0" normalizeH="0" baseline="0" noProof="0" dirty="0">
                <a:ln>
                  <a:noFill/>
                </a:ln>
                <a:solidFill>
                  <a:prstClr val="white"/>
                </a:solidFill>
                <a:effectLst/>
                <a:uLnTx/>
                <a:uFillTx/>
                <a:latin typeface="Segoe UI"/>
                <a:ea typeface="+mn-ea"/>
                <a:cs typeface="+mn-cs"/>
              </a:rPr>
              <a:t>Why </a:t>
            </a:r>
            <a:r>
              <a:rPr kumimoji="0" lang="en-GB" sz="2000" b="1" i="0" u="none" strike="noStrike" kern="1200" cap="none" spc="0" normalizeH="0" baseline="0" noProof="0" dirty="0">
                <a:ln>
                  <a:noFill/>
                </a:ln>
                <a:solidFill>
                  <a:prstClr val="white"/>
                </a:solidFill>
                <a:effectLst/>
                <a:uLnTx/>
                <a:uFillTx/>
                <a:latin typeface="Segoe UI"/>
                <a:ea typeface="+mn-ea"/>
                <a:cs typeface="+mn-cs"/>
              </a:rPr>
              <a:t>have a Partition Strategy</a:t>
            </a:r>
            <a:endParaRPr kumimoji="0" lang="en-US" sz="2000" b="1"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r>
              <a:rPr lang="en-US" sz="1800" kern="0" dirty="0">
                <a:solidFill>
                  <a:prstClr val="white"/>
                </a:solidFill>
                <a:latin typeface="Segoe UI"/>
                <a:cs typeface="Segoe UI Light" panose="020B0502040204020203" pitchFamily="34" charset="0"/>
              </a:rPr>
              <a:t>Having a partition strategy ensures that when your database needs to grow, it can do so easily and continue to perform efficient queries and transactions</a:t>
            </a:r>
          </a:p>
          <a:p>
            <a:pPr defTabSz="932472" fontAlgn="base">
              <a:spcBef>
                <a:spcPct val="0"/>
              </a:spcBef>
              <a:spcAft>
                <a:spcPct val="0"/>
              </a:spcAft>
              <a:defRPr/>
            </a:pPr>
            <a:r>
              <a:rPr lang="en-US" sz="1800" kern="0" dirty="0">
                <a:solidFill>
                  <a:prstClr val="white"/>
                </a:solidFill>
                <a:latin typeface="Segoe UI"/>
                <a:cs typeface="Segoe UI Light" panose="020B0502040204020203" pitchFamily="34" charset="0"/>
              </a:rPr>
              <a:t>.</a:t>
            </a:r>
          </a:p>
          <a:p>
            <a:pPr defTabSz="932472" fontAlgn="base">
              <a:spcBef>
                <a:spcPct val="0"/>
              </a:spcBef>
              <a:spcAft>
                <a:spcPct val="0"/>
              </a:spcAft>
              <a:defRPr/>
            </a:pPr>
            <a:endParaRPr lang="en-US" sz="1800" kern="0" dirty="0">
              <a:solidFill>
                <a:prstClr val="white"/>
              </a:solidFill>
              <a:latin typeface="Segoe UI"/>
              <a:cs typeface="Segoe UI Light"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33" name="Rectangle 32"/>
          <p:cNvSpPr/>
          <p:nvPr/>
        </p:nvSpPr>
        <p:spPr bwMode="auto">
          <a:xfrm>
            <a:off x="228600" y="3853762"/>
            <a:ext cx="4343401" cy="212001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lvl="0" defTabSz="932472" fontAlgn="base">
              <a:spcBef>
                <a:spcPct val="0"/>
              </a:spcBef>
              <a:spcAft>
                <a:spcPts val="600"/>
              </a:spcAft>
              <a:defRPr/>
            </a:pPr>
            <a:r>
              <a:rPr lang="en-GB" sz="2000" b="1" dirty="0">
                <a:solidFill>
                  <a:prstClr val="white"/>
                </a:solidFill>
              </a:rPr>
              <a:t>What is a Partition Key.</a:t>
            </a:r>
            <a:endParaRPr lang="en-US" sz="2000" b="1" kern="0" dirty="0">
              <a:solidFill>
                <a:prstClr val="white"/>
              </a:solidFill>
              <a:cs typeface="Segoe UI Light" panose="020B0502040204020203" pitchFamily="34" charset="0"/>
            </a:endParaRPr>
          </a:p>
          <a:p>
            <a:pPr defTabSz="932472" fontAlgn="base">
              <a:spcBef>
                <a:spcPct val="0"/>
              </a:spcBef>
              <a:spcAft>
                <a:spcPts val="600"/>
              </a:spcAft>
              <a:defRPr/>
            </a:pPr>
            <a:r>
              <a:rPr lang="en-US" sz="1700" kern="0" dirty="0">
                <a:solidFill>
                  <a:prstClr val="white"/>
                </a:solidFill>
                <a:latin typeface="Segoe UI"/>
                <a:cs typeface="Segoe UI Light" panose="020B0502040204020203" pitchFamily="34" charset="0"/>
              </a:rPr>
              <a:t>A partition key is the value by which Azure organizes your data into logical divisions</a:t>
            </a:r>
            <a:r>
              <a:rPr lang="en-US" dirty="0"/>
              <a:t>. </a:t>
            </a:r>
          </a:p>
          <a:p>
            <a:pPr defTabSz="932472" fontAlgn="base">
              <a:spcBef>
                <a:spcPct val="0"/>
              </a:spcBef>
              <a:spcAft>
                <a:spcPts val="600"/>
              </a:spcAft>
              <a:defRPr/>
            </a:pPr>
            <a:endParaRPr lang="en-GB" sz="1800" kern="0" dirty="0">
              <a:solidFill>
                <a:prstClr val="white"/>
              </a:solidFill>
              <a:latin typeface="Segoe UI"/>
              <a:cs typeface="Segoe UI Light" panose="020B0502040204020203" pitchFamily="34" charset="0"/>
            </a:endParaRPr>
          </a:p>
        </p:txBody>
      </p:sp>
      <p:sp>
        <p:nvSpPr>
          <p:cNvPr id="34" name="Rectangle 33"/>
          <p:cNvSpPr/>
          <p:nvPr/>
        </p:nvSpPr>
        <p:spPr bwMode="auto">
          <a:xfrm>
            <a:off x="4710423" y="1394627"/>
            <a:ext cx="6985000" cy="4579146"/>
          </a:xfrm>
          <a:prstGeom prst="rect">
            <a:avLst/>
          </a:prstGeom>
          <a:no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r>
              <a:rPr lang="en-US" sz="2000" b="1" dirty="0"/>
              <a:t>Best Practice.</a:t>
            </a:r>
          </a:p>
        </p:txBody>
      </p:sp>
      <p:sp>
        <p:nvSpPr>
          <p:cNvPr id="35" name="Rectangle 34"/>
          <p:cNvSpPr/>
          <p:nvPr/>
        </p:nvSpPr>
        <p:spPr bwMode="auto">
          <a:xfrm>
            <a:off x="7206555" y="1944809"/>
            <a:ext cx="2197065" cy="3912480"/>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ct val="0"/>
              </a:spcAft>
              <a:defRPr/>
            </a:pPr>
            <a:r>
              <a:rPr lang="en-GB" sz="2100" b="1" dirty="0">
                <a:solidFill>
                  <a:prstClr val="white"/>
                </a:solidFill>
              </a:rPr>
              <a:t>Review Queries</a:t>
            </a:r>
            <a:endParaRPr lang="en-US" sz="2200" kern="0" dirty="0">
              <a:solidFill>
                <a:prstClr val="white"/>
              </a:solidFill>
              <a:latin typeface="Segoe UI Light" panose="020B0502040204020203" pitchFamily="34" charset="0"/>
              <a:cs typeface="Segoe UI Light" panose="020B0502040204020203" pitchFamily="34" charset="0"/>
            </a:endParaRPr>
          </a:p>
          <a:p>
            <a:endParaRPr lang="en-US" sz="2200" kern="0" dirty="0">
              <a:solidFill>
                <a:prstClr val="white"/>
              </a:solidFill>
              <a:latin typeface="Segoe UI Light" panose="020B0502040204020203" pitchFamily="34" charset="0"/>
              <a:cs typeface="Segoe UI Light" panose="020B0502040204020203" pitchFamily="34" charset="0"/>
            </a:endParaRPr>
          </a:p>
          <a:p>
            <a:r>
              <a:rPr lang="en-US" sz="2200" kern="0" dirty="0">
                <a:solidFill>
                  <a:prstClr val="white"/>
                </a:solidFill>
                <a:latin typeface="Segoe UI Light" panose="020B0502040204020203" pitchFamily="34" charset="0"/>
                <a:cs typeface="Segoe UI Light" panose="020B0502040204020203" pitchFamily="34" charset="0"/>
              </a:rPr>
              <a:t>To determine the best partition key for a read-heavy workload, review the top three to five queries you plan on using.</a:t>
            </a:r>
          </a:p>
          <a:p>
            <a:endPar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6" name="Rectangle 35"/>
          <p:cNvSpPr/>
          <p:nvPr/>
        </p:nvSpPr>
        <p:spPr bwMode="auto">
          <a:xfrm>
            <a:off x="4837423" y="1944808"/>
            <a:ext cx="2270490" cy="391248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lvl="0" defTabSz="932472" fontAlgn="base">
              <a:spcBef>
                <a:spcPct val="0"/>
              </a:spcBef>
              <a:spcAft>
                <a:spcPct val="0"/>
              </a:spcAft>
              <a:defRPr/>
            </a:pPr>
            <a:r>
              <a:rPr lang="en-GB" sz="2100" b="1" dirty="0">
                <a:solidFill>
                  <a:prstClr val="white"/>
                </a:solidFill>
              </a:rPr>
              <a:t>Range of Values</a:t>
            </a:r>
            <a:endParaRPr lang="en-US" sz="2200" kern="0" dirty="0">
              <a:solidFill>
                <a:prstClr val="white"/>
              </a:solidFill>
              <a:latin typeface="Segoe UI Light" panose="020B0502040204020203" pitchFamily="34" charset="0"/>
              <a:cs typeface="Segoe UI Light" panose="020B0502040204020203" pitchFamily="34" charset="0"/>
            </a:endParaRPr>
          </a:p>
          <a:p>
            <a:r>
              <a:rPr lang="en-US" sz="2200" kern="0" dirty="0">
                <a:solidFill>
                  <a:prstClr val="white"/>
                </a:solidFill>
                <a:latin typeface="Segoe UI Light" panose="020B0502040204020203" pitchFamily="34" charset="0"/>
                <a:cs typeface="Segoe UI Light" panose="020B0502040204020203" pitchFamily="34" charset="0"/>
              </a:rPr>
              <a:t>The more values your partition key has, the more scalability you have.</a:t>
            </a:r>
          </a:p>
          <a:p>
            <a:pPr defTabSz="932472" fontAlgn="base">
              <a:spcBef>
                <a:spcPct val="0"/>
              </a:spcBef>
              <a:spcAft>
                <a:spcPct val="0"/>
              </a:spcAft>
              <a:defRPr/>
            </a:pPr>
            <a:endParaRPr kumimoji="0" lang="en-US" sz="22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7" name="Rectangle 36"/>
          <p:cNvSpPr/>
          <p:nvPr/>
        </p:nvSpPr>
        <p:spPr bwMode="auto">
          <a:xfrm>
            <a:off x="9502262" y="1944807"/>
            <a:ext cx="2111579" cy="3912480"/>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lvl="0" defTabSz="932472" fontAlgn="base">
              <a:spcBef>
                <a:spcPct val="0"/>
              </a:spcBef>
              <a:spcAft>
                <a:spcPct val="0"/>
              </a:spcAft>
              <a:defRPr/>
            </a:pPr>
            <a:r>
              <a:rPr lang="en-GB" sz="2100" b="1" dirty="0">
                <a:solidFill>
                  <a:prstClr val="white"/>
                </a:solidFill>
              </a:rPr>
              <a:t>Transactional Workloads</a:t>
            </a:r>
            <a:endParaRPr lang="en-US" sz="2200" kern="0" dirty="0">
              <a:solidFill>
                <a:prstClr val="white"/>
              </a:solidFill>
              <a:latin typeface="Segoe UI Light" panose="020B0502040204020203" pitchFamily="34" charset="0"/>
              <a:cs typeface="Segoe UI Light" panose="020B0502040204020203" pitchFamily="34" charset="0"/>
            </a:endParaRPr>
          </a:p>
          <a:p>
            <a:pPr defTabSz="932472" fontAlgn="base">
              <a:spcBef>
                <a:spcPct val="0"/>
              </a:spcBef>
              <a:spcAft>
                <a:spcPct val="0"/>
              </a:spcAft>
              <a:defRPr/>
            </a:pPr>
            <a:r>
              <a:rPr lang="en-US" sz="2100" kern="0" dirty="0">
                <a:solidFill>
                  <a:prstClr val="white"/>
                </a:solidFill>
                <a:latin typeface="Segoe UI Light" panose="020B0502040204020203" pitchFamily="34" charset="0"/>
                <a:cs typeface="Segoe UI Light" panose="020B0502040204020203" pitchFamily="34" charset="0"/>
              </a:rPr>
              <a:t>For write-heavy workloads, you'll need to understand the transactional needs of your workload</a:t>
            </a:r>
          </a:p>
          <a:p>
            <a:pPr defTabSz="932472" fontAlgn="base">
              <a:spcBef>
                <a:spcPct val="0"/>
              </a:spcBef>
              <a:spcAft>
                <a:spcPct val="0"/>
              </a:spcAft>
              <a:defRPr/>
            </a:pP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80518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A3FBD5A9-6ED4-4247-B514-45D69F798535}"/>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16-9_Illustration_2018_Cloud_011</Template>
  <TotalTime>0</TotalTime>
  <Words>2243</Words>
  <Application>Microsoft Office PowerPoint</Application>
  <PresentationFormat>Widescreen</PresentationFormat>
  <Paragraphs>337</Paragraphs>
  <Slides>38</Slides>
  <Notes>36</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38</vt:i4>
      </vt:variant>
    </vt:vector>
  </HeadingPairs>
  <TitlesOfParts>
    <vt:vector size="49" baseType="lpstr">
      <vt:lpstr>Arial</vt:lpstr>
      <vt:lpstr>Consolas</vt:lpstr>
      <vt:lpstr>Menlo</vt:lpstr>
      <vt:lpstr>Segoe UI</vt:lpstr>
      <vt:lpstr>Segoe UI Light</vt:lpstr>
      <vt:lpstr>Segoe UI Semibold</vt:lpstr>
      <vt:lpstr>Segoe UI Semilight</vt:lpstr>
      <vt:lpstr>Wingdings</vt:lpstr>
      <vt:lpstr>WHITE TEMPLATE</vt:lpstr>
      <vt:lpstr>SOFT BLACK TEMPLATE</vt:lpstr>
      <vt:lpstr>FY17 EMPOWER Campaign Theme</vt:lpstr>
      <vt:lpstr>Presentation brief for MCT’s</vt:lpstr>
      <vt:lpstr>DP-200T01:  Building Globally Distributed Databases with Cosmos DB</vt:lpstr>
      <vt:lpstr>Agenda</vt:lpstr>
      <vt:lpstr>PowerPoint Presentation</vt:lpstr>
      <vt:lpstr>Lesson Objectives</vt:lpstr>
      <vt:lpstr>What is Azure Cosmos DB</vt:lpstr>
      <vt:lpstr>PowerPoint Presentation</vt:lpstr>
      <vt:lpstr>What are Request Units</vt:lpstr>
      <vt:lpstr>Choosing a Partition Key</vt:lpstr>
      <vt:lpstr>PowerPoint Presentation</vt:lpstr>
      <vt:lpstr>Review Questions</vt:lpstr>
      <vt:lpstr>PowerPoint Presentation</vt:lpstr>
      <vt:lpstr>Lesson Objectives</vt:lpstr>
      <vt:lpstr>PowerPoint Presentation</vt:lpstr>
      <vt:lpstr>PowerPoint Presentation</vt:lpstr>
      <vt:lpstr>Running complex operations on data</vt:lpstr>
      <vt:lpstr>PowerPoint Presentation</vt:lpstr>
      <vt:lpstr>Review Questions</vt:lpstr>
      <vt:lpstr>PowerPoint Presentation</vt:lpstr>
      <vt:lpstr>Lesson Objectives</vt:lpstr>
      <vt:lpstr>Creating Azure Cosmos DB in Visual Studio Code</vt:lpstr>
      <vt:lpstr>Working with documents programmatically</vt:lpstr>
      <vt:lpstr>PowerPoint Presentation</vt:lpstr>
      <vt:lpstr>PowerPoint Presentation</vt:lpstr>
      <vt:lpstr>Review Questions</vt:lpstr>
      <vt:lpstr>PowerPoint Presentation</vt:lpstr>
      <vt:lpstr>Lesson Objectives</vt:lpstr>
      <vt:lpstr>Benefits of writing and replicating data to multiple regions</vt:lpstr>
      <vt:lpstr>Cosmos DB multi-master replication</vt:lpstr>
      <vt:lpstr>Cosmos DB failover management</vt:lpstr>
      <vt:lpstr>PowerPoint Presentation</vt:lpstr>
      <vt:lpstr>Review Questions</vt:lpstr>
      <vt:lpstr>Lab: Lab Title</vt:lpstr>
      <vt:lpstr>Lab overview</vt:lpstr>
      <vt:lpstr>Lab scenario</vt:lpstr>
      <vt:lpstr>Lab review</vt:lpstr>
      <vt:lpstr>Next steps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2018-12-16T17:58:48Z</dcterms:created>
  <dcterms:modified xsi:type="dcterms:W3CDTF">2019-04-05T23:33:45Z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2018-12-16T17:59:52.0180957Z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